
<file path=[Content_Types].xml><?xml version="1.0" encoding="utf-8"?>
<Types xmlns="http://schemas.openxmlformats.org/package/2006/content-types">
  <Default Extension="emf" ContentType="image/x-emf"/>
  <Default Extension="gif" ContentType="image/gif"/>
  <Default Extension="jfif" ContentType="image/jpeg"/>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5.xml" ContentType="application/vnd.openxmlformats-officedocument.theme+xml"/>
  <Override PartName="/ppt/slideLayouts/slideLayout12.xml" ContentType="application/vnd.openxmlformats-officedocument.presentationml.slideLayout+xml"/>
  <Override PartName="/ppt/theme/theme6.xml" ContentType="application/vnd.openxmlformats-officedocument.theme+xml"/>
  <Override PartName="/ppt/slideLayouts/slideLayout13.xml" ContentType="application/vnd.openxmlformats-officedocument.presentationml.slideLayout+xml"/>
  <Override PartName="/ppt/theme/theme7.xml" ContentType="application/vnd.openxmlformats-officedocument.theme+xml"/>
  <Override PartName="/ppt/slideLayouts/slideLayout14.xml" ContentType="application/vnd.openxmlformats-officedocument.presentationml.slideLayout+xml"/>
  <Override PartName="/ppt/theme/theme8.xml" ContentType="application/vnd.openxmlformats-officedocument.theme+xml"/>
  <Override PartName="/ppt/slideLayouts/slideLayout15.xml" ContentType="application/vnd.openxmlformats-officedocument.presentationml.slideLayout+xml"/>
  <Override PartName="/ppt/theme/theme9.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10.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1.xml" ContentType="application/vnd.openxmlformats-officedocument.theme+xml"/>
  <Override PartName="/ppt/theme/theme12.xml" ContentType="application/vnd.openxmlformats-officedocument.theme+xml"/>
  <Override PartName="/ppt/theme/theme1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media/image23.jpg" ContentType="image/jpg"/>
  <Override PartName="/ppt/media/image24.jpg" ContentType="image/jpg"/>
  <Override PartName="/ppt/media/image25.jpg" ContentType="image/jpg"/>
  <Override PartName="/ppt/media/image26.jpg" ContentType="image/jpg"/>
  <Override PartName="/ppt/media/image27.jpg" ContentType="image/jpg"/>
  <Override PartName="/ppt/media/image28.jpg" ContentType="image/jpg"/>
  <Override PartName="/ppt/media/image29.jpg" ContentType="image/jpg"/>
  <Override PartName="/ppt/media/image30.jpg" ContentType="image/jpg"/>
  <Override PartName="/ppt/media/image31.jpg" ContentType="image/jpg"/>
  <Override PartName="/ppt/media/image32.jpg" ContentType="image/jpg"/>
  <Override PartName="/ppt/media/image33.jpg" ContentType="image/jpg"/>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1"/>
    <p:sldMasterId id="2147483688" r:id="rId2"/>
    <p:sldMasterId id="2147483650" r:id="rId3"/>
    <p:sldMasterId id="2147483652" r:id="rId4"/>
    <p:sldMasterId id="2147483655" r:id="rId5"/>
    <p:sldMasterId id="2147483685" r:id="rId6"/>
    <p:sldMasterId id="2147483694" r:id="rId7"/>
    <p:sldMasterId id="2147483678" r:id="rId8"/>
    <p:sldMasterId id="2147483680" r:id="rId9"/>
    <p:sldMasterId id="2147483702" r:id="rId10"/>
    <p:sldMasterId id="2147483718" r:id="rId11"/>
  </p:sldMasterIdLst>
  <p:notesMasterIdLst>
    <p:notesMasterId r:id="rId47"/>
  </p:notesMasterIdLst>
  <p:handoutMasterIdLst>
    <p:handoutMasterId r:id="rId48"/>
  </p:handoutMasterIdLst>
  <p:sldIdLst>
    <p:sldId id="888" r:id="rId12"/>
    <p:sldId id="550" r:id="rId13"/>
    <p:sldId id="405" r:id="rId14"/>
    <p:sldId id="477" r:id="rId15"/>
    <p:sldId id="480" r:id="rId16"/>
    <p:sldId id="876" r:id="rId17"/>
    <p:sldId id="474" r:id="rId18"/>
    <p:sldId id="282" r:id="rId19"/>
    <p:sldId id="303" r:id="rId20"/>
    <p:sldId id="909" r:id="rId21"/>
    <p:sldId id="877" r:id="rId22"/>
    <p:sldId id="910" r:id="rId23"/>
    <p:sldId id="882" r:id="rId24"/>
    <p:sldId id="257" r:id="rId25"/>
    <p:sldId id="258" r:id="rId26"/>
    <p:sldId id="924" r:id="rId27"/>
    <p:sldId id="394" r:id="rId28"/>
    <p:sldId id="409" r:id="rId29"/>
    <p:sldId id="412" r:id="rId30"/>
    <p:sldId id="264" r:id="rId31"/>
    <p:sldId id="879" r:id="rId32"/>
    <p:sldId id="261" r:id="rId33"/>
    <p:sldId id="916" r:id="rId34"/>
    <p:sldId id="917" r:id="rId35"/>
    <p:sldId id="323" r:id="rId36"/>
    <p:sldId id="556" r:id="rId37"/>
    <p:sldId id="925" r:id="rId38"/>
    <p:sldId id="926" r:id="rId39"/>
    <p:sldId id="920" r:id="rId40"/>
    <p:sldId id="903" r:id="rId41"/>
    <p:sldId id="921" r:id="rId42"/>
    <p:sldId id="891" r:id="rId43"/>
    <p:sldId id="922" r:id="rId44"/>
    <p:sldId id="482" r:id="rId45"/>
    <p:sldId id="554" r:id="rId46"/>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268" userDrawn="1">
          <p15:clr>
            <a:srgbClr val="A4A3A4"/>
          </p15:clr>
        </p15:guide>
        <p15:guide id="2" orient="horz" pos="1026" userDrawn="1">
          <p15:clr>
            <a:srgbClr val="A4A3A4"/>
          </p15:clr>
        </p15:guide>
        <p15:guide id="3" orient="horz" pos="1001" userDrawn="1">
          <p15:clr>
            <a:srgbClr val="A4A3A4"/>
          </p15:clr>
        </p15:guide>
        <p15:guide id="4" orient="horz" pos="721" userDrawn="1">
          <p15:clr>
            <a:srgbClr val="A4A3A4"/>
          </p15:clr>
        </p15:guide>
        <p15:guide id="5" orient="horz" pos="1718" userDrawn="1">
          <p15:clr>
            <a:srgbClr val="A4A3A4"/>
          </p15:clr>
        </p15:guide>
        <p15:guide id="6" orient="horz" pos="2667" userDrawn="1">
          <p15:clr>
            <a:srgbClr val="A4A3A4"/>
          </p15:clr>
        </p15:guide>
        <p15:guide id="7" pos="360" userDrawn="1">
          <p15:clr>
            <a:srgbClr val="A4A3A4"/>
          </p15:clr>
        </p15:guide>
        <p15:guide id="8" pos="5472" userDrawn="1">
          <p15:clr>
            <a:srgbClr val="A4A3A4"/>
          </p15:clr>
        </p15:guide>
        <p15:guide id="9" pos="2455"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10101"/>
    <a:srgbClr val="595959"/>
    <a:srgbClr val="FFD100"/>
    <a:srgbClr val="E07126"/>
    <a:srgbClr val="E01E38"/>
    <a:srgbClr val="58595B"/>
    <a:srgbClr val="173D9A"/>
    <a:srgbClr val="00A67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734" autoAdjust="0"/>
    <p:restoredTop sz="94694"/>
  </p:normalViewPr>
  <p:slideViewPr>
    <p:cSldViewPr snapToGrid="0" showGuides="1">
      <p:cViewPr varScale="1">
        <p:scale>
          <a:sx n="156" d="100"/>
          <a:sy n="156" d="100"/>
        </p:scale>
        <p:origin x="864" y="168"/>
      </p:cViewPr>
      <p:guideLst>
        <p:guide orient="horz" pos="2268"/>
        <p:guide orient="horz" pos="1026"/>
        <p:guide orient="horz" pos="1001"/>
        <p:guide orient="horz" pos="721"/>
        <p:guide orient="horz" pos="1718"/>
        <p:guide orient="horz" pos="2667"/>
        <p:guide pos="360"/>
        <p:guide pos="5472"/>
        <p:guide pos="2455"/>
      </p:guideLst>
    </p:cSldViewPr>
  </p:slideViewPr>
  <p:notesTextViewPr>
    <p:cViewPr>
      <p:scale>
        <a:sx n="100" d="100"/>
        <a:sy n="100" d="100"/>
      </p:scale>
      <p:origin x="0" y="0"/>
    </p:cViewPr>
  </p:notesTextViewPr>
  <p:sorterViewPr>
    <p:cViewPr>
      <p:scale>
        <a:sx n="80" d="100"/>
        <a:sy n="80" d="100"/>
      </p:scale>
      <p:origin x="0" y="0"/>
    </p:cViewPr>
  </p:sorterViewPr>
  <p:notesViewPr>
    <p:cSldViewPr snapToGrid="0" showGuides="1">
      <p:cViewPr varScale="1">
        <p:scale>
          <a:sx n="135" d="100"/>
          <a:sy n="135" d="100"/>
        </p:scale>
        <p:origin x="6616" y="184"/>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2.xml"/><Relationship Id="rId18" Type="http://schemas.openxmlformats.org/officeDocument/2006/relationships/slide" Target="slides/slide7.xml"/><Relationship Id="rId26" Type="http://schemas.openxmlformats.org/officeDocument/2006/relationships/slide" Target="slides/slide15.xml"/><Relationship Id="rId39" Type="http://schemas.openxmlformats.org/officeDocument/2006/relationships/slide" Target="slides/slide28.xml"/><Relationship Id="rId21" Type="http://schemas.openxmlformats.org/officeDocument/2006/relationships/slide" Target="slides/slide10.xml"/><Relationship Id="rId34" Type="http://schemas.openxmlformats.org/officeDocument/2006/relationships/slide" Target="slides/slide23.xml"/><Relationship Id="rId42" Type="http://schemas.openxmlformats.org/officeDocument/2006/relationships/slide" Target="slides/slide31.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5.xml"/><Relationship Id="rId29" Type="http://schemas.openxmlformats.org/officeDocument/2006/relationships/slide" Target="slides/slide18.xml"/><Relationship Id="rId11" Type="http://schemas.openxmlformats.org/officeDocument/2006/relationships/slideMaster" Target="slideMasters/slideMaster11.xml"/><Relationship Id="rId24" Type="http://schemas.openxmlformats.org/officeDocument/2006/relationships/slide" Target="slides/slide13.xml"/><Relationship Id="rId32" Type="http://schemas.openxmlformats.org/officeDocument/2006/relationships/slide" Target="slides/slide21.xml"/><Relationship Id="rId37" Type="http://schemas.openxmlformats.org/officeDocument/2006/relationships/slide" Target="slides/slide26.xml"/><Relationship Id="rId40" Type="http://schemas.openxmlformats.org/officeDocument/2006/relationships/slide" Target="slides/slide29.xml"/><Relationship Id="rId45" Type="http://schemas.openxmlformats.org/officeDocument/2006/relationships/slide" Target="slides/slide34.xml"/><Relationship Id="rId5" Type="http://schemas.openxmlformats.org/officeDocument/2006/relationships/slideMaster" Target="slideMasters/slideMaster5.xml"/><Relationship Id="rId15" Type="http://schemas.openxmlformats.org/officeDocument/2006/relationships/slide" Target="slides/slide4.xml"/><Relationship Id="rId23" Type="http://schemas.openxmlformats.org/officeDocument/2006/relationships/slide" Target="slides/slide12.xml"/><Relationship Id="rId28" Type="http://schemas.openxmlformats.org/officeDocument/2006/relationships/slide" Target="slides/slide17.xml"/><Relationship Id="rId36" Type="http://schemas.openxmlformats.org/officeDocument/2006/relationships/slide" Target="slides/slide25.xml"/><Relationship Id="rId49" Type="http://schemas.openxmlformats.org/officeDocument/2006/relationships/presProps" Target="presProps.xml"/><Relationship Id="rId10" Type="http://schemas.openxmlformats.org/officeDocument/2006/relationships/slideMaster" Target="slideMasters/slideMaster10.xml"/><Relationship Id="rId19" Type="http://schemas.openxmlformats.org/officeDocument/2006/relationships/slide" Target="slides/slide8.xml"/><Relationship Id="rId31" Type="http://schemas.openxmlformats.org/officeDocument/2006/relationships/slide" Target="slides/slide20.xml"/><Relationship Id="rId44" Type="http://schemas.openxmlformats.org/officeDocument/2006/relationships/slide" Target="slides/slide33.xml"/><Relationship Id="rId52"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 Target="slides/slide3.xml"/><Relationship Id="rId22" Type="http://schemas.openxmlformats.org/officeDocument/2006/relationships/slide" Target="slides/slide11.xml"/><Relationship Id="rId27" Type="http://schemas.openxmlformats.org/officeDocument/2006/relationships/slide" Target="slides/slide16.xml"/><Relationship Id="rId30" Type="http://schemas.openxmlformats.org/officeDocument/2006/relationships/slide" Target="slides/slide19.xml"/><Relationship Id="rId35" Type="http://schemas.openxmlformats.org/officeDocument/2006/relationships/slide" Target="slides/slide24.xml"/><Relationship Id="rId43" Type="http://schemas.openxmlformats.org/officeDocument/2006/relationships/slide" Target="slides/slide32.xml"/><Relationship Id="rId48" Type="http://schemas.openxmlformats.org/officeDocument/2006/relationships/handoutMaster" Target="handoutMasters/handoutMaster1.xml"/><Relationship Id="rId8" Type="http://schemas.openxmlformats.org/officeDocument/2006/relationships/slideMaster" Target="slideMasters/slideMaster8.xml"/><Relationship Id="rId51" Type="http://schemas.openxmlformats.org/officeDocument/2006/relationships/theme" Target="theme/theme1.xml"/><Relationship Id="rId3" Type="http://schemas.openxmlformats.org/officeDocument/2006/relationships/slideMaster" Target="slideMasters/slideMaster3.xml"/><Relationship Id="rId12" Type="http://schemas.openxmlformats.org/officeDocument/2006/relationships/slide" Target="slides/slide1.xml"/><Relationship Id="rId17" Type="http://schemas.openxmlformats.org/officeDocument/2006/relationships/slide" Target="slides/slide6.xml"/><Relationship Id="rId25" Type="http://schemas.openxmlformats.org/officeDocument/2006/relationships/slide" Target="slides/slide14.xml"/><Relationship Id="rId33" Type="http://schemas.openxmlformats.org/officeDocument/2006/relationships/slide" Target="slides/slide22.xml"/><Relationship Id="rId38" Type="http://schemas.openxmlformats.org/officeDocument/2006/relationships/slide" Target="slides/slide27.xml"/><Relationship Id="rId46" Type="http://schemas.openxmlformats.org/officeDocument/2006/relationships/slide" Target="slides/slide35.xml"/><Relationship Id="rId20" Type="http://schemas.openxmlformats.org/officeDocument/2006/relationships/slide" Target="slides/slide9.xml"/><Relationship Id="rId41" Type="http://schemas.openxmlformats.org/officeDocument/2006/relationships/slide" Target="slides/slide30.xml"/><Relationship Id="rId1" Type="http://schemas.openxmlformats.org/officeDocument/2006/relationships/slideMaster" Target="slideMasters/slideMaster1.xml"/><Relationship Id="rId6" Type="http://schemas.openxmlformats.org/officeDocument/2006/relationships/slideMaster" Target="slideMasters/slideMaster6.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1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3C3C078-FC99-FE4F-8B1B-A2BE656C87A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AF76B36D-5FF7-164B-83C4-1670E905434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678C6DB-A2C7-4C47-B395-057540987713}" type="datetimeFigureOut">
              <a:rPr lang="en-US" smtClean="0"/>
              <a:t>7/15/22</a:t>
            </a:fld>
            <a:endParaRPr lang="en-US"/>
          </a:p>
        </p:txBody>
      </p:sp>
      <p:sp>
        <p:nvSpPr>
          <p:cNvPr id="4" name="Footer Placeholder 3">
            <a:extLst>
              <a:ext uri="{FF2B5EF4-FFF2-40B4-BE49-F238E27FC236}">
                <a16:creationId xmlns:a16="http://schemas.microsoft.com/office/drawing/2014/main" id="{924CDD3C-8AFD-A648-B82E-3624FFA0A5F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r>
              <a:rPr lang="en-US"/>
              <a:t>Jonathan Franklin   University of Toronto   31 Jan 2022</a:t>
            </a:r>
          </a:p>
        </p:txBody>
      </p:sp>
      <p:sp>
        <p:nvSpPr>
          <p:cNvPr id="5" name="Slide Number Placeholder 4">
            <a:extLst>
              <a:ext uri="{FF2B5EF4-FFF2-40B4-BE49-F238E27FC236}">
                <a16:creationId xmlns:a16="http://schemas.microsoft.com/office/drawing/2014/main" id="{7647CED4-0296-FA43-AAFD-6388A7D31DE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898486D-1D64-344A-9FA6-CA5DDD581352}" type="slidenum">
              <a:rPr lang="en-US" smtClean="0"/>
              <a:t>‹#›</a:t>
            </a:fld>
            <a:endParaRPr lang="en-US"/>
          </a:p>
        </p:txBody>
      </p:sp>
    </p:spTree>
    <p:extLst>
      <p:ext uri="{BB962C8B-B14F-4D97-AF65-F5344CB8AC3E}">
        <p14:creationId xmlns:p14="http://schemas.microsoft.com/office/powerpoint/2010/main" val="778860643"/>
      </p:ext>
    </p:extLst>
  </p:cSld>
  <p:clrMap bg1="lt1" tx1="dk1" bg2="lt2" tx2="dk2" accent1="accent1" accent2="accent2" accent3="accent3" accent4="accent4" accent5="accent5" accent6="accent6" hlink="hlink" folHlink="folHlink"/>
  <p:hf hd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1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D38AD6D-0E49-E347-AC66-63E74238E0C2}" type="datetimeFigureOut">
              <a:rPr lang="en-US" smtClean="0"/>
              <a:t>7/15/22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r>
              <a:rPr lang="en-US"/>
              <a:t>Jonathan Franklin   University of Toronto   31 Jan 2022</a:t>
            </a: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3B78E4B-7A2F-B24A-A48E-C4F68555D2D3}" type="slidenum">
              <a:rPr lang="en-US" smtClean="0"/>
              <a:t>‹#›</a:t>
            </a:fld>
            <a:endParaRPr lang="en-US"/>
          </a:p>
        </p:txBody>
      </p:sp>
    </p:spTree>
    <p:extLst>
      <p:ext uri="{BB962C8B-B14F-4D97-AF65-F5344CB8AC3E}">
        <p14:creationId xmlns:p14="http://schemas.microsoft.com/office/powerpoint/2010/main" val="1069585659"/>
      </p:ext>
    </p:extLst>
  </p:cSld>
  <p:clrMap bg1="lt1" tx1="dk1" bg2="lt2" tx2="dk2" accent1="accent1" accent2="accent2" accent3="accent3" accent4="accent4" accent5="accent5" accent6="accent6" hlink="hlink" folHlink="folHlink"/>
  <p:hf hd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Footer Placeholder 3"/>
          <p:cNvSpPr>
            <a:spLocks noGrp="1"/>
          </p:cNvSpPr>
          <p:nvPr>
            <p:ph type="ftr" sz="quarter" idx="4"/>
          </p:nvPr>
        </p:nvSpPr>
        <p:spPr/>
        <p:txBody>
          <a:bodyPr/>
          <a:lstStyle/>
          <a:p>
            <a:r>
              <a:rPr lang="en-US"/>
              <a:t>Jonathan Franklin   University of Toronto   31 Jan 2022</a:t>
            </a:r>
          </a:p>
        </p:txBody>
      </p:sp>
      <p:sp>
        <p:nvSpPr>
          <p:cNvPr id="5" name="Slide Number Placeholder 4"/>
          <p:cNvSpPr>
            <a:spLocks noGrp="1"/>
          </p:cNvSpPr>
          <p:nvPr>
            <p:ph type="sldNum" sz="quarter" idx="5"/>
          </p:nvPr>
        </p:nvSpPr>
        <p:spPr/>
        <p:txBody>
          <a:bodyPr/>
          <a:lstStyle/>
          <a:p>
            <a:fld id="{13B78E4B-7A2F-B24A-A48E-C4F68555D2D3}" type="slidenum">
              <a:rPr lang="en-US" smtClean="0"/>
              <a:t>1</a:t>
            </a:fld>
            <a:endParaRPr lang="en-US"/>
          </a:p>
        </p:txBody>
      </p:sp>
    </p:spTree>
    <p:extLst>
      <p:ext uri="{BB962C8B-B14F-4D97-AF65-F5344CB8AC3E}">
        <p14:creationId xmlns:p14="http://schemas.microsoft.com/office/powerpoint/2010/main" val="38357475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EDF concept of change.  Contrast to space agency project. </a:t>
            </a:r>
          </a:p>
        </p:txBody>
      </p:sp>
      <p:sp>
        <p:nvSpPr>
          <p:cNvPr id="4" name="Slide Number Placeholder 3"/>
          <p:cNvSpPr>
            <a:spLocks noGrp="1"/>
          </p:cNvSpPr>
          <p:nvPr>
            <p:ph type="sldNum" sz="quarter" idx="5"/>
          </p:nvPr>
        </p:nvSpPr>
        <p:spPr/>
        <p:txBody>
          <a:bodyPr/>
          <a:lstStyle/>
          <a:p>
            <a:fld id="{EC94DE1E-8501-0147-81BB-D3AA627D3EE6}" type="slidenum">
              <a:rPr lang="en-US" smtClean="0"/>
              <a:t>2</a:t>
            </a:fld>
            <a:endParaRPr lang="en-US"/>
          </a:p>
        </p:txBody>
      </p:sp>
      <p:sp>
        <p:nvSpPr>
          <p:cNvPr id="5" name="Footer Placeholder 4">
            <a:extLst>
              <a:ext uri="{FF2B5EF4-FFF2-40B4-BE49-F238E27FC236}">
                <a16:creationId xmlns:a16="http://schemas.microsoft.com/office/drawing/2014/main" id="{A5196B6E-16DB-47E8-AF1A-8D3AABE6B256}"/>
              </a:ext>
            </a:extLst>
          </p:cNvPr>
          <p:cNvSpPr>
            <a:spLocks noGrp="1"/>
          </p:cNvSpPr>
          <p:nvPr>
            <p:ph type="ftr" sz="quarter" idx="4"/>
          </p:nvPr>
        </p:nvSpPr>
        <p:spPr/>
        <p:txBody>
          <a:bodyPr/>
          <a:lstStyle/>
          <a:p>
            <a:r>
              <a:rPr lang="en-US"/>
              <a:t>Jonathan Franklin   University of Toronto   31 Jan 2022</a:t>
            </a:r>
          </a:p>
        </p:txBody>
      </p:sp>
    </p:spTree>
    <p:extLst>
      <p:ext uri="{BB962C8B-B14F-4D97-AF65-F5344CB8AC3E}">
        <p14:creationId xmlns:p14="http://schemas.microsoft.com/office/powerpoint/2010/main" val="31619943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45140B1-E89A-C142-B035-CD44CAF19F62}" type="slidenum">
              <a:rPr lang="en-US" smtClean="0"/>
              <a:t>3</a:t>
            </a:fld>
            <a:endParaRPr lang="en-US"/>
          </a:p>
        </p:txBody>
      </p:sp>
      <p:sp>
        <p:nvSpPr>
          <p:cNvPr id="5" name="Footer Placeholder 4">
            <a:extLst>
              <a:ext uri="{FF2B5EF4-FFF2-40B4-BE49-F238E27FC236}">
                <a16:creationId xmlns:a16="http://schemas.microsoft.com/office/drawing/2014/main" id="{8305F11B-1380-47CC-A08A-BDFA5E5196E1}"/>
              </a:ext>
            </a:extLst>
          </p:cNvPr>
          <p:cNvSpPr>
            <a:spLocks noGrp="1"/>
          </p:cNvSpPr>
          <p:nvPr>
            <p:ph type="ftr" sz="quarter" idx="4"/>
          </p:nvPr>
        </p:nvSpPr>
        <p:spPr/>
        <p:txBody>
          <a:bodyPr/>
          <a:lstStyle/>
          <a:p>
            <a:r>
              <a:rPr lang="en-US"/>
              <a:t>Jonathan Franklin   University of Toronto   31 Jan 2022</a:t>
            </a:r>
          </a:p>
        </p:txBody>
      </p:sp>
    </p:spTree>
    <p:extLst>
      <p:ext uri="{BB962C8B-B14F-4D97-AF65-F5344CB8AC3E}">
        <p14:creationId xmlns:p14="http://schemas.microsoft.com/office/powerpoint/2010/main" val="5762218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Flux product as part of standard data products</a:t>
            </a:r>
          </a:p>
        </p:txBody>
      </p:sp>
      <p:sp>
        <p:nvSpPr>
          <p:cNvPr id="4" name="Slide Number Placeholder 3"/>
          <p:cNvSpPr>
            <a:spLocks noGrp="1"/>
          </p:cNvSpPr>
          <p:nvPr>
            <p:ph type="sldNum" sz="quarter" idx="5"/>
          </p:nvPr>
        </p:nvSpPr>
        <p:spPr/>
        <p:txBody>
          <a:bodyPr/>
          <a:lstStyle/>
          <a:p>
            <a:fld id="{13B78E4B-7A2F-B24A-A48E-C4F68555D2D3}" type="slidenum">
              <a:rPr lang="en-US" smtClean="0"/>
              <a:t>4</a:t>
            </a:fld>
            <a:endParaRPr lang="en-US"/>
          </a:p>
        </p:txBody>
      </p:sp>
      <p:sp>
        <p:nvSpPr>
          <p:cNvPr id="5" name="Footer Placeholder 4">
            <a:extLst>
              <a:ext uri="{FF2B5EF4-FFF2-40B4-BE49-F238E27FC236}">
                <a16:creationId xmlns:a16="http://schemas.microsoft.com/office/drawing/2014/main" id="{5127F7C9-37E0-445C-AA92-3D362C62C95A}"/>
              </a:ext>
            </a:extLst>
          </p:cNvPr>
          <p:cNvSpPr>
            <a:spLocks noGrp="1"/>
          </p:cNvSpPr>
          <p:nvPr>
            <p:ph type="ftr" sz="quarter" idx="4"/>
          </p:nvPr>
        </p:nvSpPr>
        <p:spPr/>
        <p:txBody>
          <a:bodyPr/>
          <a:lstStyle/>
          <a:p>
            <a:r>
              <a:rPr lang="en-US"/>
              <a:t>Jonathan Franklin   University of Toronto   31 Jan 2022</a:t>
            </a:r>
          </a:p>
        </p:txBody>
      </p:sp>
    </p:spTree>
    <p:extLst>
      <p:ext uri="{BB962C8B-B14F-4D97-AF65-F5344CB8AC3E}">
        <p14:creationId xmlns:p14="http://schemas.microsoft.com/office/powerpoint/2010/main" val="10576675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Imaging spectrometers operate like line cameras, sweeping across an area over time to make an image. Along the line of the field of view, the light from each spatial point  is resolved into spectral components.  </a:t>
            </a:r>
            <a:r>
              <a:rPr lang="en-US" dirty="0" err="1"/>
              <a:t>MethaneSAT</a:t>
            </a:r>
            <a:r>
              <a:rPr lang="en-US" dirty="0"/>
              <a:t> has very high resolution both spectrally and spatially, AND has a wide field of view.   </a:t>
            </a:r>
            <a:r>
              <a:rPr lang="en-US" sz="1200" i="1" dirty="0"/>
              <a:t>Sunlight reflected from each spatial point  is resolved into spectral components and analyzed for the column mean dry mole fraction, “XCH4”.. </a:t>
            </a:r>
            <a:endParaRPr lang="en-US" dirty="0"/>
          </a:p>
        </p:txBody>
      </p:sp>
      <p:sp>
        <p:nvSpPr>
          <p:cNvPr id="4" name="Slide Number Placeholder 3"/>
          <p:cNvSpPr>
            <a:spLocks noGrp="1"/>
          </p:cNvSpPr>
          <p:nvPr>
            <p:ph type="sldNum" sz="quarter" idx="5"/>
          </p:nvPr>
        </p:nvSpPr>
        <p:spPr/>
        <p:txBody>
          <a:bodyPr/>
          <a:lstStyle/>
          <a:p>
            <a:fld id="{EC94DE1E-8501-0147-81BB-D3AA627D3EE6}" type="slidenum">
              <a:rPr lang="en-US" smtClean="0"/>
              <a:t>7</a:t>
            </a:fld>
            <a:endParaRPr lang="en-US"/>
          </a:p>
        </p:txBody>
      </p:sp>
      <p:sp>
        <p:nvSpPr>
          <p:cNvPr id="5" name="Footer Placeholder 4">
            <a:extLst>
              <a:ext uri="{FF2B5EF4-FFF2-40B4-BE49-F238E27FC236}">
                <a16:creationId xmlns:a16="http://schemas.microsoft.com/office/drawing/2014/main" id="{49A520BD-7A90-4064-B4D5-093ED00C1E25}"/>
              </a:ext>
            </a:extLst>
          </p:cNvPr>
          <p:cNvSpPr>
            <a:spLocks noGrp="1"/>
          </p:cNvSpPr>
          <p:nvPr>
            <p:ph type="ftr" sz="quarter" idx="4"/>
          </p:nvPr>
        </p:nvSpPr>
        <p:spPr/>
        <p:txBody>
          <a:bodyPr/>
          <a:lstStyle/>
          <a:p>
            <a:r>
              <a:rPr lang="en-US"/>
              <a:t>Jonathan Franklin   University of Toronto   31 Jan 2022</a:t>
            </a:r>
          </a:p>
        </p:txBody>
      </p:sp>
    </p:spTree>
    <p:extLst>
      <p:ext uri="{BB962C8B-B14F-4D97-AF65-F5344CB8AC3E}">
        <p14:creationId xmlns:p14="http://schemas.microsoft.com/office/powerpoint/2010/main" val="37980281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CFA993A-662C-184C-8141-57C5F521C925}"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61333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E97135C-2742-9145-A073-C0C259CEF4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6327629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CFA993A-662C-184C-8141-57C5F521C925}"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8768632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1410272-5DCB-634E-B73B-BDA4A3EE2595}" type="slidenum">
              <a:rPr lang="en-US" smtClean="0"/>
              <a:t>20</a:t>
            </a:fld>
            <a:endParaRPr lang="en-US"/>
          </a:p>
        </p:txBody>
      </p:sp>
      <p:sp>
        <p:nvSpPr>
          <p:cNvPr id="5" name="Footer Placeholder 4">
            <a:extLst>
              <a:ext uri="{FF2B5EF4-FFF2-40B4-BE49-F238E27FC236}">
                <a16:creationId xmlns:a16="http://schemas.microsoft.com/office/drawing/2014/main" id="{82778330-76F6-42D6-B00E-818C2BB1A829}"/>
              </a:ext>
            </a:extLst>
          </p:cNvPr>
          <p:cNvSpPr>
            <a:spLocks noGrp="1"/>
          </p:cNvSpPr>
          <p:nvPr>
            <p:ph type="ftr" sz="quarter" idx="4"/>
          </p:nvPr>
        </p:nvSpPr>
        <p:spPr/>
        <p:txBody>
          <a:bodyPr/>
          <a:lstStyle/>
          <a:p>
            <a:r>
              <a:rPr lang="en-US"/>
              <a:t>Jonathan Franklin   University of Toronto   31 Jan 2022</a:t>
            </a:r>
          </a:p>
        </p:txBody>
      </p:sp>
    </p:spTree>
    <p:extLst>
      <p:ext uri="{BB962C8B-B14F-4D97-AF65-F5344CB8AC3E}">
        <p14:creationId xmlns:p14="http://schemas.microsoft.com/office/powerpoint/2010/main" val="18256615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i="1" dirty="0"/>
              <a:t>Sunlight reflected from each spatial point  is resolved into spectral components and analyzed for the column mean dry mole fraction, “XCH4”.. </a:t>
            </a:r>
            <a:endParaRPr lang="en-US" dirty="0"/>
          </a:p>
        </p:txBody>
      </p:sp>
      <p:sp>
        <p:nvSpPr>
          <p:cNvPr id="4" name="Slide Number Placeholder 3"/>
          <p:cNvSpPr>
            <a:spLocks noGrp="1"/>
          </p:cNvSpPr>
          <p:nvPr>
            <p:ph type="sldNum" sz="quarter" idx="5"/>
          </p:nvPr>
        </p:nvSpPr>
        <p:spPr/>
        <p:txBody>
          <a:bodyPr/>
          <a:lstStyle/>
          <a:p>
            <a:fld id="{EC94DE1E-8501-0147-81BB-D3AA627D3EE6}" type="slidenum">
              <a:rPr lang="en-US" smtClean="0"/>
              <a:t>21</a:t>
            </a:fld>
            <a:endParaRPr lang="en-US"/>
          </a:p>
        </p:txBody>
      </p:sp>
      <p:sp>
        <p:nvSpPr>
          <p:cNvPr id="5" name="Footer Placeholder 4">
            <a:extLst>
              <a:ext uri="{FF2B5EF4-FFF2-40B4-BE49-F238E27FC236}">
                <a16:creationId xmlns:a16="http://schemas.microsoft.com/office/drawing/2014/main" id="{D1AA98E4-DC78-4C69-B698-2A6A870DDDEC}"/>
              </a:ext>
            </a:extLst>
          </p:cNvPr>
          <p:cNvSpPr>
            <a:spLocks noGrp="1"/>
          </p:cNvSpPr>
          <p:nvPr>
            <p:ph type="ftr" sz="quarter" idx="4"/>
          </p:nvPr>
        </p:nvSpPr>
        <p:spPr/>
        <p:txBody>
          <a:bodyPr/>
          <a:lstStyle/>
          <a:p>
            <a:r>
              <a:rPr lang="en-US"/>
              <a:t>Jonathan Franklin   University of Toronto   31 Jan 2022</a:t>
            </a:r>
          </a:p>
        </p:txBody>
      </p:sp>
    </p:spTree>
    <p:extLst>
      <p:ext uri="{BB962C8B-B14F-4D97-AF65-F5344CB8AC3E}">
        <p14:creationId xmlns:p14="http://schemas.microsoft.com/office/powerpoint/2010/main" val="37980281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F6B8446-B723-9548-B53E-AB688DB7905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705102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0EE102A-E47A-4F23-A994-BF2855BF6F7E}" type="slidenum">
              <a:rPr lang="en-US" smtClean="0"/>
              <a:t>32</a:t>
            </a:fld>
            <a:endParaRPr lang="en-US"/>
          </a:p>
        </p:txBody>
      </p:sp>
      <p:sp>
        <p:nvSpPr>
          <p:cNvPr id="5" name="Footer Placeholder 4">
            <a:extLst>
              <a:ext uri="{FF2B5EF4-FFF2-40B4-BE49-F238E27FC236}">
                <a16:creationId xmlns:a16="http://schemas.microsoft.com/office/drawing/2014/main" id="{60714A54-BCE9-47B3-BED4-BAF7E66A5DA4}"/>
              </a:ext>
            </a:extLst>
          </p:cNvPr>
          <p:cNvSpPr>
            <a:spLocks noGrp="1"/>
          </p:cNvSpPr>
          <p:nvPr>
            <p:ph type="ftr" sz="quarter" idx="4"/>
          </p:nvPr>
        </p:nvSpPr>
        <p:spPr/>
        <p:txBody>
          <a:bodyPr/>
          <a:lstStyle/>
          <a:p>
            <a:r>
              <a:rPr lang="en-US"/>
              <a:t>Jonathan Franklin   University of Toronto   31 Jan 2022</a:t>
            </a:r>
          </a:p>
        </p:txBody>
      </p:sp>
    </p:spTree>
    <p:extLst>
      <p:ext uri="{BB962C8B-B14F-4D97-AF65-F5344CB8AC3E}">
        <p14:creationId xmlns:p14="http://schemas.microsoft.com/office/powerpoint/2010/main" val="257820949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0EE102A-E47A-4F23-A994-BF2855BF6F7E}" type="slidenum">
              <a:rPr lang="en-US" smtClean="0"/>
              <a:t>33</a:t>
            </a:fld>
            <a:endParaRPr lang="en-US"/>
          </a:p>
        </p:txBody>
      </p:sp>
      <p:sp>
        <p:nvSpPr>
          <p:cNvPr id="5" name="Footer Placeholder 4">
            <a:extLst>
              <a:ext uri="{FF2B5EF4-FFF2-40B4-BE49-F238E27FC236}">
                <a16:creationId xmlns:a16="http://schemas.microsoft.com/office/drawing/2014/main" id="{60714A54-BCE9-47B3-BED4-BAF7E66A5DA4}"/>
              </a:ext>
            </a:extLst>
          </p:cNvPr>
          <p:cNvSpPr>
            <a:spLocks noGrp="1"/>
          </p:cNvSpPr>
          <p:nvPr>
            <p:ph type="ftr" sz="quarter" idx="4"/>
          </p:nvPr>
        </p:nvSpPr>
        <p:spPr/>
        <p:txBody>
          <a:bodyPr/>
          <a:lstStyle/>
          <a:p>
            <a:r>
              <a:rPr lang="en-US"/>
              <a:t>Jonathan Franklin   University of Toronto   31 Jan 2022</a:t>
            </a:r>
          </a:p>
        </p:txBody>
      </p:sp>
    </p:spTree>
    <p:extLst>
      <p:ext uri="{BB962C8B-B14F-4D97-AF65-F5344CB8AC3E}">
        <p14:creationId xmlns:p14="http://schemas.microsoft.com/office/powerpoint/2010/main" val="314802375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end slide 1">
    <p:spTree>
      <p:nvGrpSpPr>
        <p:cNvPr id="1" name=""/>
        <p:cNvGrpSpPr/>
        <p:nvPr/>
      </p:nvGrpSpPr>
      <p:grpSpPr>
        <a:xfrm>
          <a:off x="0" y="0"/>
          <a:ext cx="0" cy="0"/>
          <a:chOff x="0" y="0"/>
          <a:chExt cx="0" cy="0"/>
        </a:xfrm>
      </p:grpSpPr>
      <p:sp>
        <p:nvSpPr>
          <p:cNvPr id="2" name="Title 1"/>
          <p:cNvSpPr>
            <a:spLocks noGrp="1"/>
          </p:cNvSpPr>
          <p:nvPr>
            <p:ph type="ctrTitle"/>
          </p:nvPr>
        </p:nvSpPr>
        <p:spPr>
          <a:xfrm>
            <a:off x="579438" y="871539"/>
            <a:ext cx="8107362" cy="1102519"/>
          </a:xfrm>
          <a:prstGeom prst="rect">
            <a:avLst/>
          </a:prstGeom>
        </p:spPr>
        <p:txBody>
          <a:bodyPr lIns="0" tIns="0" rIns="0" bIns="0" anchor="b" anchorCtr="0"/>
          <a:lstStyle>
            <a:lvl1pPr algn="l">
              <a:lnSpc>
                <a:spcPct val="95000"/>
              </a:lnSpc>
              <a:defRPr sz="3000" b="1">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579438" y="2102726"/>
            <a:ext cx="8107362" cy="1314450"/>
          </a:xfrm>
          <a:prstGeom prst="rect">
            <a:avLst/>
          </a:prstGeom>
        </p:spPr>
        <p:txBody>
          <a:bodyPr lIns="0" tIns="0" rIns="0" bIns="0"/>
          <a:lstStyle>
            <a:lvl1pPr marL="0" indent="0" algn="l">
              <a:lnSpc>
                <a:spcPct val="95000"/>
              </a:lnSpc>
              <a:buNone/>
              <a:defRPr sz="2100">
                <a:solidFill>
                  <a:srgbClr val="595959"/>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US" dirty="0"/>
          </a:p>
        </p:txBody>
      </p:sp>
      <p:pic>
        <p:nvPicPr>
          <p:cNvPr id="4" name="Picture 3">
            <a:extLst>
              <a:ext uri="{FF2B5EF4-FFF2-40B4-BE49-F238E27FC236}">
                <a16:creationId xmlns:a16="http://schemas.microsoft.com/office/drawing/2014/main" id="{BB76CC73-F906-E44A-8878-BCEE4544C75F}"/>
              </a:ext>
            </a:extLst>
          </p:cNvPr>
          <p:cNvPicPr>
            <a:picLocks noChangeAspect="1"/>
          </p:cNvPicPr>
          <p:nvPr userDrawn="1"/>
        </p:nvPicPr>
        <p:blipFill>
          <a:blip r:embed="rId2"/>
          <a:stretch>
            <a:fillRect/>
          </a:stretch>
        </p:blipFill>
        <p:spPr>
          <a:xfrm>
            <a:off x="0" y="4105829"/>
            <a:ext cx="9144000" cy="45719"/>
          </a:xfrm>
          <a:prstGeom prst="rect">
            <a:avLst/>
          </a:prstGeom>
        </p:spPr>
      </p:pic>
    </p:spTree>
    <p:extLst>
      <p:ext uri="{BB962C8B-B14F-4D97-AF65-F5344CB8AC3E}">
        <p14:creationId xmlns:p14="http://schemas.microsoft.com/office/powerpoint/2010/main" val="26128601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end slide 1">
    <p:spTree>
      <p:nvGrpSpPr>
        <p:cNvPr id="1" name=""/>
        <p:cNvGrpSpPr/>
        <p:nvPr/>
      </p:nvGrpSpPr>
      <p:grpSpPr>
        <a:xfrm>
          <a:off x="0" y="0"/>
          <a:ext cx="0" cy="0"/>
          <a:chOff x="0" y="0"/>
          <a:chExt cx="0" cy="0"/>
        </a:xfrm>
      </p:grpSpPr>
      <p:sp>
        <p:nvSpPr>
          <p:cNvPr id="2" name="Title 1"/>
          <p:cNvSpPr>
            <a:spLocks noGrp="1"/>
          </p:cNvSpPr>
          <p:nvPr>
            <p:ph type="ctrTitle"/>
          </p:nvPr>
        </p:nvSpPr>
        <p:spPr>
          <a:xfrm>
            <a:off x="579438" y="871539"/>
            <a:ext cx="8107362" cy="1102519"/>
          </a:xfrm>
          <a:prstGeom prst="rect">
            <a:avLst/>
          </a:prstGeom>
        </p:spPr>
        <p:txBody>
          <a:bodyPr lIns="0" tIns="0" rIns="0" bIns="0" anchor="b" anchorCtr="0"/>
          <a:lstStyle>
            <a:lvl1pPr algn="l">
              <a:lnSpc>
                <a:spcPct val="95000"/>
              </a:lnSpc>
              <a:defRPr sz="3000" b="1">
                <a:solidFill>
                  <a:schemeClr val="bg1"/>
                </a:solidFill>
              </a:defRPr>
            </a:lvl1pPr>
          </a:lstStyle>
          <a:p>
            <a:r>
              <a:rPr lang="en-US" dirty="0"/>
              <a:t>Click to edit Master title style</a:t>
            </a:r>
          </a:p>
        </p:txBody>
      </p:sp>
      <p:sp>
        <p:nvSpPr>
          <p:cNvPr id="3" name="Subtitle 2"/>
          <p:cNvSpPr>
            <a:spLocks noGrp="1"/>
          </p:cNvSpPr>
          <p:nvPr>
            <p:ph type="subTitle" idx="1"/>
          </p:nvPr>
        </p:nvSpPr>
        <p:spPr>
          <a:xfrm>
            <a:off x="579438" y="2102726"/>
            <a:ext cx="8107362" cy="1314450"/>
          </a:xfrm>
          <a:prstGeom prst="rect">
            <a:avLst/>
          </a:prstGeom>
        </p:spPr>
        <p:txBody>
          <a:bodyPr lIns="0" tIns="0" rIns="0" bIns="0"/>
          <a:lstStyle>
            <a:lvl1pPr marL="0" indent="0" algn="l">
              <a:lnSpc>
                <a:spcPct val="95000"/>
              </a:lnSpc>
              <a:buNone/>
              <a:defRPr sz="2100">
                <a:solidFill>
                  <a:schemeClr val="bg1"/>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dirty="0"/>
              <a:t>Click to edit Master subtitle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Section divider 1/pull quote">
    <p:spTree>
      <p:nvGrpSpPr>
        <p:cNvPr id="1" name=""/>
        <p:cNvGrpSpPr/>
        <p:nvPr/>
      </p:nvGrpSpPr>
      <p:grpSpPr>
        <a:xfrm>
          <a:off x="0" y="0"/>
          <a:ext cx="0" cy="0"/>
          <a:chOff x="0" y="0"/>
          <a:chExt cx="0" cy="0"/>
        </a:xfrm>
      </p:grpSpPr>
      <p:sp>
        <p:nvSpPr>
          <p:cNvPr id="2" name="Title 1"/>
          <p:cNvSpPr>
            <a:spLocks noGrp="1"/>
          </p:cNvSpPr>
          <p:nvPr>
            <p:ph type="ctrTitle"/>
          </p:nvPr>
        </p:nvSpPr>
        <p:spPr>
          <a:xfrm>
            <a:off x="579438" y="1620442"/>
            <a:ext cx="8107362" cy="1102519"/>
          </a:xfrm>
          <a:prstGeom prst="rect">
            <a:avLst/>
          </a:prstGeom>
        </p:spPr>
        <p:txBody>
          <a:bodyPr lIns="0" tIns="0" rIns="0" bIns="0"/>
          <a:lstStyle>
            <a:lvl1pPr algn="l">
              <a:lnSpc>
                <a:spcPct val="95000"/>
              </a:lnSpc>
              <a:defRPr sz="3000" b="1">
                <a:solidFill>
                  <a:schemeClr val="bg1"/>
                </a:solidFill>
                <a:latin typeface="Arial" pitchFamily="34" charset="0"/>
                <a:cs typeface="Arial" pitchFamily="34" charset="0"/>
              </a:defRPr>
            </a:lvl1pPr>
          </a:lstStyle>
          <a:p>
            <a:r>
              <a:rPr lang="en-US" dirty="0"/>
              <a:t>Click to edit Master title style</a:t>
            </a:r>
          </a:p>
        </p:txBody>
      </p:sp>
      <p:sp>
        <p:nvSpPr>
          <p:cNvPr id="3" name="Subtitle 2"/>
          <p:cNvSpPr>
            <a:spLocks noGrp="1"/>
          </p:cNvSpPr>
          <p:nvPr>
            <p:ph type="subTitle" idx="1"/>
          </p:nvPr>
        </p:nvSpPr>
        <p:spPr>
          <a:xfrm>
            <a:off x="579438" y="1143000"/>
            <a:ext cx="8107362" cy="438912"/>
          </a:xfrm>
          <a:prstGeom prst="rect">
            <a:avLst/>
          </a:prstGeom>
        </p:spPr>
        <p:txBody>
          <a:bodyPr lIns="0" tIns="0" rIns="0" bIns="0" anchor="t"/>
          <a:lstStyle>
            <a:lvl1pPr marL="0" indent="0" algn="l">
              <a:lnSpc>
                <a:spcPct val="95000"/>
              </a:lnSpc>
              <a:buNone/>
              <a:defRPr>
                <a:solidFill>
                  <a:schemeClr val="bg1"/>
                </a:solidFill>
                <a:latin typeface="Arial" pitchFamily="34" charset="0"/>
                <a:cs typeface="Arial" pitchFamily="34" charset="0"/>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dirty="0"/>
              <a:t>Click to edit Master subtitle style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Section divider 2">
    <p:spTree>
      <p:nvGrpSpPr>
        <p:cNvPr id="1" name=""/>
        <p:cNvGrpSpPr/>
        <p:nvPr/>
      </p:nvGrpSpPr>
      <p:grpSpPr>
        <a:xfrm>
          <a:off x="0" y="0"/>
          <a:ext cx="0" cy="0"/>
          <a:chOff x="0" y="0"/>
          <a:chExt cx="0" cy="0"/>
        </a:xfrm>
      </p:grpSpPr>
      <p:sp>
        <p:nvSpPr>
          <p:cNvPr id="2" name="Title 1"/>
          <p:cNvSpPr>
            <a:spLocks noGrp="1"/>
          </p:cNvSpPr>
          <p:nvPr>
            <p:ph type="ctrTitle"/>
          </p:nvPr>
        </p:nvSpPr>
        <p:spPr>
          <a:xfrm>
            <a:off x="579438" y="1620442"/>
            <a:ext cx="8107362" cy="1102519"/>
          </a:xfrm>
          <a:prstGeom prst="rect">
            <a:avLst/>
          </a:prstGeom>
        </p:spPr>
        <p:txBody>
          <a:bodyPr lIns="0" tIns="0" rIns="0" bIns="0"/>
          <a:lstStyle>
            <a:lvl1pPr algn="l">
              <a:lnSpc>
                <a:spcPct val="95000"/>
              </a:lnSpc>
              <a:defRPr sz="3000" b="1">
                <a:solidFill>
                  <a:schemeClr val="tx1"/>
                </a:solidFill>
                <a:latin typeface="Arial" pitchFamily="34" charset="0"/>
                <a:cs typeface="Arial" pitchFamily="34" charset="0"/>
              </a:defRPr>
            </a:lvl1pPr>
          </a:lstStyle>
          <a:p>
            <a:r>
              <a:rPr lang="en-US" dirty="0"/>
              <a:t>Click to edit Master title style</a:t>
            </a:r>
          </a:p>
        </p:txBody>
      </p:sp>
      <p:sp>
        <p:nvSpPr>
          <p:cNvPr id="3" name="Subtitle 2"/>
          <p:cNvSpPr>
            <a:spLocks noGrp="1"/>
          </p:cNvSpPr>
          <p:nvPr>
            <p:ph type="subTitle" idx="1"/>
          </p:nvPr>
        </p:nvSpPr>
        <p:spPr>
          <a:xfrm>
            <a:off x="579438" y="1143000"/>
            <a:ext cx="8107362" cy="438912"/>
          </a:xfrm>
          <a:prstGeom prst="rect">
            <a:avLst/>
          </a:prstGeom>
        </p:spPr>
        <p:txBody>
          <a:bodyPr lIns="0" tIns="0" rIns="0" bIns="0" anchor="t"/>
          <a:lstStyle>
            <a:lvl1pPr marL="0" indent="0" algn="l">
              <a:lnSpc>
                <a:spcPct val="95000"/>
              </a:lnSpc>
              <a:buNone/>
              <a:defRPr>
                <a:solidFill>
                  <a:srgbClr val="595959"/>
                </a:solidFill>
                <a:latin typeface="Arial" pitchFamily="34" charset="0"/>
                <a:cs typeface="Arial" pitchFamily="34" charset="0"/>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dirty="0"/>
              <a:t>Click to edit Master subtitle style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Pull quote">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579438" y="1629966"/>
            <a:ext cx="7993062" cy="685800"/>
          </a:xfrm>
          <a:prstGeom prst="rect">
            <a:avLst/>
          </a:prstGeom>
        </p:spPr>
        <p:txBody>
          <a:bodyPr lIns="0" tIns="0" rIns="0" bIns="0"/>
          <a:lstStyle>
            <a:lvl1pPr algn="l">
              <a:lnSpc>
                <a:spcPct val="95000"/>
              </a:lnSpc>
              <a:defRPr sz="2100" b="1">
                <a:solidFill>
                  <a:schemeClr val="tx1"/>
                </a:solidFill>
              </a:defRPr>
            </a:lvl1pPr>
          </a:lstStyle>
          <a:p>
            <a:r>
              <a:rPr lang="en-US" dirty="0"/>
              <a:t>Click to edit quote</a:t>
            </a:r>
          </a:p>
        </p:txBody>
      </p:sp>
      <p:sp>
        <p:nvSpPr>
          <p:cNvPr id="3" name="Subtitle 2"/>
          <p:cNvSpPr>
            <a:spLocks noGrp="1"/>
          </p:cNvSpPr>
          <p:nvPr>
            <p:ph type="subTitle" idx="1" hasCustomPrompt="1"/>
          </p:nvPr>
        </p:nvSpPr>
        <p:spPr>
          <a:xfrm>
            <a:off x="4393326" y="2496742"/>
            <a:ext cx="4179177" cy="1050500"/>
          </a:xfrm>
          <a:prstGeom prst="rect">
            <a:avLst/>
          </a:prstGeom>
        </p:spPr>
        <p:txBody>
          <a:bodyPr lIns="0" tIns="0" rIns="0" bIns="0"/>
          <a:lstStyle>
            <a:lvl1pPr marL="0" indent="0" algn="r">
              <a:lnSpc>
                <a:spcPct val="95000"/>
              </a:lnSpc>
              <a:spcBef>
                <a:spcPts val="0"/>
              </a:spcBef>
              <a:buNone/>
              <a:defRPr sz="1500">
                <a:solidFill>
                  <a:srgbClr val="595959"/>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dirty="0"/>
              <a:t>Click to edit attribution</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79438" y="257175"/>
            <a:ext cx="8107362" cy="514350"/>
          </a:xfrm>
          <a:prstGeom prst="rect">
            <a:avLst/>
          </a:prstGeom>
        </p:spPr>
        <p:txBody>
          <a:bodyPr/>
          <a:lstStyle>
            <a:lvl1pPr>
              <a:defRPr>
                <a:solidFill>
                  <a:schemeClr val="tx1"/>
                </a:solidFill>
              </a:defRPr>
            </a:lvl1pPr>
          </a:lstStyle>
          <a:p>
            <a:r>
              <a:rPr lang="en-US" dirty="0"/>
              <a:t>Click to edit title</a:t>
            </a:r>
          </a:p>
        </p:txBody>
      </p:sp>
      <p:sp>
        <p:nvSpPr>
          <p:cNvPr id="3" name="Content Placeholder 2"/>
          <p:cNvSpPr>
            <a:spLocks noGrp="1"/>
          </p:cNvSpPr>
          <p:nvPr>
            <p:ph idx="1" hasCustomPrompt="1"/>
          </p:nvPr>
        </p:nvSpPr>
        <p:spPr>
          <a:xfrm>
            <a:off x="579438" y="1028702"/>
            <a:ext cx="8107362" cy="3205163"/>
          </a:xfrm>
        </p:spPr>
        <p:txBody>
          <a:bodyPr/>
          <a:lstStyle>
            <a:lvl1pPr>
              <a:defRPr>
                <a:solidFill>
                  <a:schemeClr val="tx1"/>
                </a:solidFill>
              </a:defRPr>
            </a:lvl1pPr>
            <a:lvl2pPr>
              <a:defRPr>
                <a:solidFill>
                  <a:srgbClr val="595959"/>
                </a:solidFill>
              </a:defRPr>
            </a:lvl2pPr>
            <a:lvl3pPr>
              <a:defRPr>
                <a:solidFill>
                  <a:srgbClr val="595959"/>
                </a:solidFill>
              </a:defRPr>
            </a:lvl3pPr>
            <a:lvl4pPr>
              <a:defRPr>
                <a:solidFill>
                  <a:srgbClr val="595959"/>
                </a:solidFill>
              </a:defRPr>
            </a:lvl4pPr>
            <a:lvl5pPr>
              <a:defRPr>
                <a:solidFill>
                  <a:srgbClr val="595959"/>
                </a:solidFill>
              </a:defRPr>
            </a:lvl5pPr>
          </a:lstStyle>
          <a:p>
            <a:pPr lvl="0"/>
            <a:r>
              <a:rPr lang="en-US" dirty="0"/>
              <a:t>Click to insert bullets</a:t>
            </a:r>
          </a:p>
          <a:p>
            <a:pPr lvl="1"/>
            <a:r>
              <a:rPr lang="en-US" dirty="0"/>
              <a:t>Second level</a:t>
            </a:r>
          </a:p>
          <a:p>
            <a:pPr lvl="2"/>
            <a:r>
              <a:rPr lang="en-US" dirty="0"/>
              <a:t>Third level</a:t>
            </a:r>
          </a:p>
          <a:p>
            <a:pPr lvl="3"/>
            <a:r>
              <a:rPr lang="en-US" dirty="0"/>
              <a:t>Fourth level</a:t>
            </a:r>
          </a:p>
          <a:p>
            <a:pPr lvl="4"/>
            <a:r>
              <a:rPr lang="en-US" dirty="0"/>
              <a:t>Fifth level</a:t>
            </a: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hart">
    <p:spTree>
      <p:nvGrpSpPr>
        <p:cNvPr id="1" name=""/>
        <p:cNvGrpSpPr/>
        <p:nvPr/>
      </p:nvGrpSpPr>
      <p:grpSpPr>
        <a:xfrm>
          <a:off x="0" y="0"/>
          <a:ext cx="0" cy="0"/>
          <a:chOff x="0" y="0"/>
          <a:chExt cx="0" cy="0"/>
        </a:xfrm>
      </p:grpSpPr>
      <p:sp>
        <p:nvSpPr>
          <p:cNvPr id="2" name="Title 1"/>
          <p:cNvSpPr>
            <a:spLocks noGrp="1"/>
          </p:cNvSpPr>
          <p:nvPr>
            <p:ph type="title"/>
          </p:nvPr>
        </p:nvSpPr>
        <p:spPr>
          <a:xfrm>
            <a:off x="579438" y="257175"/>
            <a:ext cx="8107362" cy="514350"/>
          </a:xfrm>
          <a:prstGeom prst="rect">
            <a:avLst/>
          </a:prstGeom>
        </p:spPr>
        <p:txBody>
          <a:bodyPr/>
          <a:lstStyle/>
          <a:p>
            <a:r>
              <a:rPr lang="en-US" dirty="0"/>
              <a:t>Click to edit Master title style</a:t>
            </a:r>
          </a:p>
        </p:txBody>
      </p:sp>
      <p:sp>
        <p:nvSpPr>
          <p:cNvPr id="8" name="Chart Placeholder 7"/>
          <p:cNvSpPr>
            <a:spLocks noGrp="1"/>
          </p:cNvSpPr>
          <p:nvPr>
            <p:ph type="chart" sz="quarter" idx="10" hasCustomPrompt="1"/>
          </p:nvPr>
        </p:nvSpPr>
        <p:spPr>
          <a:xfrm>
            <a:off x="579438" y="1028701"/>
            <a:ext cx="8107362" cy="3205163"/>
          </a:xfrm>
        </p:spPr>
        <p:txBody>
          <a:bodyPr/>
          <a:lstStyle>
            <a:lvl1pPr>
              <a:buNone/>
              <a:defRPr>
                <a:solidFill>
                  <a:srgbClr val="595959"/>
                </a:solidFill>
              </a:defRPr>
            </a:lvl1pPr>
          </a:lstStyle>
          <a:p>
            <a:r>
              <a:rPr lang="en-US" dirty="0"/>
              <a:t>Click to insert chart</a:t>
            </a:r>
          </a:p>
          <a:p>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79438" y="257175"/>
            <a:ext cx="8564562" cy="514350"/>
          </a:xfrm>
          <a:prstGeom prst="rect">
            <a:avLst/>
          </a:prstGeom>
        </p:spPr>
        <p:txBody>
          <a:bodyPr/>
          <a:lstStyle>
            <a:lvl1pPr>
              <a:defRPr>
                <a:solidFill>
                  <a:schemeClr val="tx1"/>
                </a:solidFill>
              </a:defRPr>
            </a:lvl1pPr>
          </a:lstStyle>
          <a:p>
            <a:r>
              <a:rPr lang="en-US" dirty="0"/>
              <a:t>Click to edit Master title style</a:t>
            </a:r>
          </a:p>
        </p:txBody>
      </p:sp>
      <p:sp>
        <p:nvSpPr>
          <p:cNvPr id="3" name="Content Placeholder 2"/>
          <p:cNvSpPr>
            <a:spLocks noGrp="1"/>
          </p:cNvSpPr>
          <p:nvPr>
            <p:ph sz="half" idx="1"/>
          </p:nvPr>
        </p:nvSpPr>
        <p:spPr>
          <a:xfrm>
            <a:off x="579438" y="1028701"/>
            <a:ext cx="3916362" cy="3565922"/>
          </a:xfrm>
        </p:spPr>
        <p:txBody>
          <a:bodyPr/>
          <a:lstStyle>
            <a:lvl1pPr>
              <a:defRPr sz="2100">
                <a:solidFill>
                  <a:schemeClr val="tx1"/>
                </a:solidFill>
              </a:defRPr>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4648200" y="1028701"/>
            <a:ext cx="4038600" cy="3565922"/>
          </a:xfrm>
        </p:spPr>
        <p:txBody>
          <a:bodyPr/>
          <a:lstStyle>
            <a:lvl1pPr>
              <a:defRPr sz="2100">
                <a:solidFill>
                  <a:schemeClr val="tx1"/>
                </a:solidFill>
              </a:defRPr>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579438" y="257175"/>
            <a:ext cx="8564562" cy="514350"/>
          </a:xfrm>
          <a:prstGeom prst="rect">
            <a:avLst/>
          </a:prstGeom>
        </p:spPr>
        <p:txBody>
          <a:bodyPr/>
          <a:lstStyle/>
          <a:p>
            <a:r>
              <a:rPr lang="en-US"/>
              <a:t>Click to edit Master title style</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841772"/>
            <a:ext cx="7772400" cy="1790700"/>
          </a:xfrm>
        </p:spPr>
        <p:txBody>
          <a:bodyPr anchor="b"/>
          <a:lstStyle>
            <a:lvl1pPr algn="ctr">
              <a:defRPr sz="4500"/>
            </a:lvl1pPr>
          </a:lstStyle>
          <a:p>
            <a:r>
              <a:rPr lang="en-US"/>
              <a:t>Click to edit Master title style</a:t>
            </a:r>
            <a:endParaRPr lang="en-US" dirty="0"/>
          </a:p>
        </p:txBody>
      </p:sp>
      <p:sp>
        <p:nvSpPr>
          <p:cNvPr id="3" name="Subtitle 2"/>
          <p:cNvSpPr>
            <a:spLocks noGrp="1"/>
          </p:cNvSpPr>
          <p:nvPr>
            <p:ph type="subTitle" idx="1"/>
          </p:nvPr>
        </p:nvSpPr>
        <p:spPr>
          <a:xfrm>
            <a:off x="1143000" y="2701528"/>
            <a:ext cx="6858000" cy="124182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D3A2B4A-3F34-F54A-9B5F-22559B4D568D}" type="slidenum">
              <a:rPr lang="en-US" smtClean="0"/>
              <a:t>‹#›</a:t>
            </a:fld>
            <a:endParaRPr lang="en-US"/>
          </a:p>
        </p:txBody>
      </p:sp>
    </p:spTree>
    <p:extLst>
      <p:ext uri="{BB962C8B-B14F-4D97-AF65-F5344CB8AC3E}">
        <p14:creationId xmlns:p14="http://schemas.microsoft.com/office/powerpoint/2010/main" val="8148439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End slide 2">
    <p:spTree>
      <p:nvGrpSpPr>
        <p:cNvPr id="1" name=""/>
        <p:cNvGrpSpPr/>
        <p:nvPr/>
      </p:nvGrpSpPr>
      <p:grpSpPr>
        <a:xfrm>
          <a:off x="0" y="0"/>
          <a:ext cx="0" cy="0"/>
          <a:chOff x="0" y="0"/>
          <a:chExt cx="0" cy="0"/>
        </a:xfrm>
      </p:grpSpPr>
      <p:sp>
        <p:nvSpPr>
          <p:cNvPr id="8" name="Picture Placeholder 7"/>
          <p:cNvSpPr>
            <a:spLocks noGrp="1"/>
          </p:cNvSpPr>
          <p:nvPr>
            <p:ph type="pic" sz="quarter" idx="10"/>
          </p:nvPr>
        </p:nvSpPr>
        <p:spPr>
          <a:xfrm>
            <a:off x="0" y="0"/>
            <a:ext cx="9144000" cy="3600450"/>
          </a:xfrm>
          <a:prstGeom prst="rect">
            <a:avLst/>
          </a:prstGeom>
        </p:spPr>
        <p:txBody>
          <a:bodyPr/>
          <a:lstStyle>
            <a:lvl1pPr>
              <a:defRPr>
                <a:latin typeface="Arial" pitchFamily="34" charset="0"/>
                <a:cs typeface="Arial" pitchFamily="34" charset="0"/>
              </a:defRPr>
            </a:lvl1pPr>
          </a:lstStyle>
          <a:p>
            <a:endParaRPr lang="en-US" dirty="0"/>
          </a:p>
        </p:txBody>
      </p:sp>
      <p:sp>
        <p:nvSpPr>
          <p:cNvPr id="9" name="Text Placeholder 7"/>
          <p:cNvSpPr>
            <a:spLocks noGrp="1"/>
          </p:cNvSpPr>
          <p:nvPr>
            <p:ph type="body" sz="quarter" idx="11" hasCustomPrompt="1"/>
          </p:nvPr>
        </p:nvSpPr>
        <p:spPr>
          <a:xfrm>
            <a:off x="579438" y="3600450"/>
            <a:ext cx="3306762" cy="1543050"/>
          </a:xfrm>
          <a:prstGeom prst="rect">
            <a:avLst/>
          </a:prstGeom>
        </p:spPr>
        <p:txBody>
          <a:bodyPr anchor="ctr" anchorCtr="0">
            <a:normAutofit/>
          </a:bodyPr>
          <a:lstStyle>
            <a:lvl1pPr marL="0" indent="0">
              <a:lnSpc>
                <a:spcPct val="90000"/>
              </a:lnSpc>
              <a:buNone/>
              <a:defRPr sz="1800">
                <a:solidFill>
                  <a:srgbClr val="595959"/>
                </a:solidFill>
                <a:latin typeface="Arial" pitchFamily="34" charset="0"/>
                <a:cs typeface="Arial" pitchFamily="34" charset="0"/>
              </a:defRPr>
            </a:lvl1pPr>
          </a:lstStyle>
          <a:p>
            <a:pPr lvl="0"/>
            <a:r>
              <a:rPr lang="en-US" dirty="0"/>
              <a:t>Click to insert</a:t>
            </a:r>
            <a:br>
              <a:rPr lang="en-US" dirty="0"/>
            </a:br>
            <a:r>
              <a:rPr lang="en-US" dirty="0"/>
              <a:t>author info</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End slide 2 EDF">
    <p:spTree>
      <p:nvGrpSpPr>
        <p:cNvPr id="1" name=""/>
        <p:cNvGrpSpPr/>
        <p:nvPr/>
      </p:nvGrpSpPr>
      <p:grpSpPr>
        <a:xfrm>
          <a:off x="0" y="0"/>
          <a:ext cx="0" cy="0"/>
          <a:chOff x="0" y="0"/>
          <a:chExt cx="0" cy="0"/>
        </a:xfrm>
      </p:grpSpPr>
      <p:sp>
        <p:nvSpPr>
          <p:cNvPr id="8" name="Picture Placeholder 7"/>
          <p:cNvSpPr>
            <a:spLocks noGrp="1"/>
          </p:cNvSpPr>
          <p:nvPr>
            <p:ph type="pic" sz="quarter" idx="10"/>
          </p:nvPr>
        </p:nvSpPr>
        <p:spPr>
          <a:xfrm>
            <a:off x="0" y="0"/>
            <a:ext cx="9144000" cy="3600450"/>
          </a:xfrm>
          <a:prstGeom prst="rect">
            <a:avLst/>
          </a:prstGeom>
        </p:spPr>
        <p:txBody>
          <a:bodyPr/>
          <a:lstStyle>
            <a:lvl1pPr>
              <a:defRPr>
                <a:latin typeface="Arial" pitchFamily="34" charset="0"/>
                <a:cs typeface="Arial" pitchFamily="34" charset="0"/>
              </a:defRPr>
            </a:lvl1pPr>
          </a:lstStyle>
          <a:p>
            <a:endParaRPr lang="en-US" dirty="0"/>
          </a:p>
        </p:txBody>
      </p:sp>
      <p:sp>
        <p:nvSpPr>
          <p:cNvPr id="9" name="Text Placeholder 7"/>
          <p:cNvSpPr>
            <a:spLocks noGrp="1"/>
          </p:cNvSpPr>
          <p:nvPr>
            <p:ph type="body" sz="quarter" idx="11" hasCustomPrompt="1"/>
          </p:nvPr>
        </p:nvSpPr>
        <p:spPr>
          <a:xfrm>
            <a:off x="579438" y="3600450"/>
            <a:ext cx="3306762" cy="1543050"/>
          </a:xfrm>
          <a:prstGeom prst="rect">
            <a:avLst/>
          </a:prstGeom>
        </p:spPr>
        <p:txBody>
          <a:bodyPr anchor="ctr" anchorCtr="0">
            <a:normAutofit/>
          </a:bodyPr>
          <a:lstStyle>
            <a:lvl1pPr marL="0" indent="0">
              <a:lnSpc>
                <a:spcPct val="90000"/>
              </a:lnSpc>
              <a:buNone/>
              <a:defRPr sz="1800">
                <a:solidFill>
                  <a:srgbClr val="595959"/>
                </a:solidFill>
                <a:latin typeface="Arial" pitchFamily="34" charset="0"/>
                <a:cs typeface="Arial" pitchFamily="34" charset="0"/>
              </a:defRPr>
            </a:lvl1pPr>
          </a:lstStyle>
          <a:p>
            <a:pPr lvl="0"/>
            <a:r>
              <a:rPr lang="en-US" dirty="0"/>
              <a:t>Click to insert</a:t>
            </a:r>
            <a:br>
              <a:rPr lang="en-US" dirty="0"/>
            </a:br>
            <a:r>
              <a:rPr lang="en-US" dirty="0"/>
              <a:t>author info</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Photo slide">
    <p:spTree>
      <p:nvGrpSpPr>
        <p:cNvPr id="1" name=""/>
        <p:cNvGrpSpPr/>
        <p:nvPr/>
      </p:nvGrpSpPr>
      <p:grpSpPr>
        <a:xfrm>
          <a:off x="0" y="0"/>
          <a:ext cx="0" cy="0"/>
          <a:chOff x="0" y="0"/>
          <a:chExt cx="0" cy="0"/>
        </a:xfrm>
      </p:grpSpPr>
      <p:sp>
        <p:nvSpPr>
          <p:cNvPr id="5" name="Picture Placeholder 4"/>
          <p:cNvSpPr>
            <a:spLocks noGrp="1"/>
          </p:cNvSpPr>
          <p:nvPr>
            <p:ph type="pic" sz="quarter" idx="10"/>
          </p:nvPr>
        </p:nvSpPr>
        <p:spPr>
          <a:xfrm>
            <a:off x="0" y="0"/>
            <a:ext cx="9144000" cy="5143500"/>
          </a:xfrm>
          <a:prstGeom prst="rect">
            <a:avLst/>
          </a:prstGeom>
        </p:spPr>
        <p:txBody>
          <a:bodyPr/>
          <a:lstStyle>
            <a:lvl1pPr>
              <a:buNone/>
              <a:defRPr sz="1500"/>
            </a:lvl1pPr>
          </a:lstStyle>
          <a:p>
            <a:endParaRPr lang="en-US"/>
          </a:p>
        </p:txBody>
      </p:sp>
      <p:sp>
        <p:nvSpPr>
          <p:cNvPr id="2" name="Title 1"/>
          <p:cNvSpPr>
            <a:spLocks noGrp="1"/>
          </p:cNvSpPr>
          <p:nvPr>
            <p:ph type="title" hasCustomPrompt="1"/>
          </p:nvPr>
        </p:nvSpPr>
        <p:spPr>
          <a:xfrm>
            <a:off x="579438" y="257175"/>
            <a:ext cx="8107362" cy="514350"/>
          </a:xfrm>
          <a:prstGeom prst="rect">
            <a:avLst/>
          </a:prstGeom>
        </p:spPr>
        <p:txBody>
          <a:bodyPr/>
          <a:lstStyle/>
          <a:p>
            <a:r>
              <a:rPr lang="en-US" dirty="0"/>
              <a:t>Click to edit title</a:t>
            </a: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Dark slide">
    <p:spTree>
      <p:nvGrpSpPr>
        <p:cNvPr id="1" name=""/>
        <p:cNvGrpSpPr/>
        <p:nvPr/>
      </p:nvGrpSpPr>
      <p:grpSpPr>
        <a:xfrm>
          <a:off x="0" y="0"/>
          <a:ext cx="0" cy="0"/>
          <a:chOff x="0" y="0"/>
          <a:chExt cx="0" cy="0"/>
        </a:xfrm>
      </p:grpSpPr>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597819"/>
            <a:ext cx="7772400" cy="1102519"/>
          </a:xfrm>
        </p:spPr>
        <p:txBody>
          <a:bodyPr/>
          <a:lstStyle/>
          <a:p>
            <a:r>
              <a:rPr lang="en-US" dirty="0"/>
              <a:t>Click to edit Master title style</a:t>
            </a:r>
          </a:p>
        </p:txBody>
      </p:sp>
      <p:sp>
        <p:nvSpPr>
          <p:cNvPr id="3" name="Subtitle 2"/>
          <p:cNvSpPr>
            <a:spLocks noGrp="1"/>
          </p:cNvSpPr>
          <p:nvPr>
            <p:ph type="subTitle" idx="1"/>
          </p:nvPr>
        </p:nvSpPr>
        <p:spPr>
          <a:xfrm>
            <a:off x="1371600" y="2914650"/>
            <a:ext cx="6400800" cy="1314450"/>
          </a:xfrm>
          <a:prstGeom prst="rect">
            <a:avLst/>
          </a:prstGeom>
        </p:spPr>
        <p:txBody>
          <a:bodyPr/>
          <a:lstStyle>
            <a:lvl1pPr marL="0" indent="0" algn="ctr">
              <a:buNone/>
              <a:defRPr>
                <a:solidFill>
                  <a:schemeClr val="tx1">
                    <a:tint val="75000"/>
                  </a:schemeClr>
                </a:solidFill>
                <a:latin typeface="Arial"/>
                <a:cs typeface="Aria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DE8C717-EC57-7F49-9DA8-98056F58C65C}" type="slidenum">
              <a:rPr lang="en-US" smtClean="0"/>
              <a:t>‹#›</a:t>
            </a:fld>
            <a:endParaRPr lang="en-US"/>
          </a:p>
        </p:txBody>
      </p:sp>
    </p:spTree>
    <p:extLst>
      <p:ext uri="{BB962C8B-B14F-4D97-AF65-F5344CB8AC3E}">
        <p14:creationId xmlns:p14="http://schemas.microsoft.com/office/powerpoint/2010/main" val="195013631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457200" y="1200151"/>
            <a:ext cx="8229600" cy="3394472"/>
          </a:xfrm>
          <a:prstGeom prst="rect">
            <a:avLst/>
          </a:prstGeom>
        </p:spPr>
        <p:txBody>
          <a:bodyPr/>
          <a:lstStyle>
            <a:lvl1pPr>
              <a:defRPr>
                <a:latin typeface="Arial"/>
                <a:cs typeface="Arial"/>
              </a:defRPr>
            </a:lvl1pPr>
            <a:lvl2pPr>
              <a:defRPr>
                <a:latin typeface="Arial"/>
                <a:cs typeface="Arial"/>
              </a:defRPr>
            </a:lvl2pPr>
            <a:lvl3pPr>
              <a:defRPr>
                <a:latin typeface="Arial"/>
                <a:cs typeface="Arial"/>
              </a:defRPr>
            </a:lvl3pPr>
            <a:lvl5pPr>
              <a:defRPr>
                <a:latin typeface="Arial"/>
                <a:cs typeface="Aria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DE8C717-EC57-7F49-9DA8-98056F58C65C}" type="slidenum">
              <a:rPr lang="en-US" smtClean="0"/>
              <a:t>‹#›</a:t>
            </a:fld>
            <a:endParaRPr lang="en-US"/>
          </a:p>
        </p:txBody>
      </p:sp>
    </p:spTree>
    <p:extLst>
      <p:ext uri="{BB962C8B-B14F-4D97-AF65-F5344CB8AC3E}">
        <p14:creationId xmlns:p14="http://schemas.microsoft.com/office/powerpoint/2010/main" val="214065226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F4E480B-94D6-46F9-A2B6-B98D311FDC19}"/>
              </a:ext>
            </a:extLst>
          </p:cNvPr>
          <p:cNvGrpSpPr/>
          <p:nvPr/>
        </p:nvGrpSpPr>
        <p:grpSpPr>
          <a:xfrm>
            <a:off x="1" y="0"/>
            <a:ext cx="9143999" cy="5146200"/>
            <a:chOff x="1" y="0"/>
            <a:chExt cx="12191999" cy="6861600"/>
          </a:xfrm>
        </p:grpSpPr>
        <p:sp>
          <p:nvSpPr>
            <p:cNvPr id="10" name="Rectangle 9">
              <a:extLst>
                <a:ext uri="{FF2B5EF4-FFF2-40B4-BE49-F238E27FC236}">
                  <a16:creationId xmlns:a16="http://schemas.microsoft.com/office/drawing/2014/main" id="{07183CDE-91A1-40C3-8E80-66F89E1C2D53}"/>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sz="1350"/>
            </a:p>
          </p:txBody>
        </p:sp>
        <p:sp>
          <p:nvSpPr>
            <p:cNvPr id="11" name="Oval 10">
              <a:extLst>
                <a:ext uri="{FF2B5EF4-FFF2-40B4-BE49-F238E27FC236}">
                  <a16:creationId xmlns:a16="http://schemas.microsoft.com/office/drawing/2014/main" id="{A6756515-F9AA-46BD-8DD2-AA15BA492AC0}"/>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sz="1350"/>
            </a:p>
          </p:txBody>
        </p:sp>
        <p:sp>
          <p:nvSpPr>
            <p:cNvPr id="12" name="Oval 11">
              <a:extLst>
                <a:ext uri="{FF2B5EF4-FFF2-40B4-BE49-F238E27FC236}">
                  <a16:creationId xmlns:a16="http://schemas.microsoft.com/office/drawing/2014/main" id="{ABA365E2-8B71-408B-9092-0104216AC7AC}"/>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sz="1350" dirty="0"/>
            </a:p>
          </p:txBody>
        </p:sp>
        <p:grpSp>
          <p:nvGrpSpPr>
            <p:cNvPr id="13" name="Group 12">
              <a:extLst>
                <a:ext uri="{FF2B5EF4-FFF2-40B4-BE49-F238E27FC236}">
                  <a16:creationId xmlns:a16="http://schemas.microsoft.com/office/drawing/2014/main" id="{BEDB8D7A-1BF6-4CDB-B93A-7736955F5043}"/>
                </a:ext>
              </a:extLst>
            </p:cNvPr>
            <p:cNvGrpSpPr>
              <a:grpSpLocks noChangeAspect="1"/>
            </p:cNvGrpSpPr>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5AACD774-5167-46C7-8A62-6E2FE4BE9469}"/>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sz="1350"/>
              </a:p>
            </p:txBody>
          </p:sp>
          <p:sp>
            <p:nvSpPr>
              <p:cNvPr id="19" name="Rectangle 18">
                <a:extLst>
                  <a:ext uri="{FF2B5EF4-FFF2-40B4-BE49-F238E27FC236}">
                    <a16:creationId xmlns:a16="http://schemas.microsoft.com/office/drawing/2014/main" id="{06E0F2D8-452E-48F9-9912-C47EAEAE180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sz="1350"/>
              </a:p>
            </p:txBody>
          </p:sp>
        </p:grpSp>
        <p:grpSp>
          <p:nvGrpSpPr>
            <p:cNvPr id="14" name="Group 13">
              <a:extLst>
                <a:ext uri="{FF2B5EF4-FFF2-40B4-BE49-F238E27FC236}">
                  <a16:creationId xmlns:a16="http://schemas.microsoft.com/office/drawing/2014/main" id="{91FBBF95-430B-427C-A6E8-DB899217FC00}"/>
                </a:ext>
              </a:extLst>
            </p:cNvPr>
            <p:cNvGrpSpPr>
              <a:grpSpLocks noChangeAspect="1"/>
            </p:cNvGrpSpPr>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EE64698-3ED2-4395-B7FC-65248E437E0A}"/>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sz="1350"/>
              </a:p>
            </p:txBody>
          </p:sp>
          <p:sp>
            <p:nvSpPr>
              <p:cNvPr id="17" name="Rectangle 16">
                <a:extLst>
                  <a:ext uri="{FF2B5EF4-FFF2-40B4-BE49-F238E27FC236}">
                    <a16:creationId xmlns:a16="http://schemas.microsoft.com/office/drawing/2014/main" id="{FE20B1E1-CE09-4C2A-A3FB-DB8026C54E9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sz="1350"/>
              </a:p>
            </p:txBody>
          </p:sp>
        </p:grpSp>
        <p:sp>
          <p:nvSpPr>
            <p:cNvPr id="15" name="Rectangle 14">
              <a:extLst>
                <a:ext uri="{FF2B5EF4-FFF2-40B4-BE49-F238E27FC236}">
                  <a16:creationId xmlns:a16="http://schemas.microsoft.com/office/drawing/2014/main" id="{0CB2405B-A907-48B3-906A-FB3573C0B282}"/>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sz="1350"/>
            </a:p>
          </p:txBody>
        </p:sp>
      </p:grpSp>
      <p:sp>
        <p:nvSpPr>
          <p:cNvPr id="20" name="Rectangle 19">
            <a:extLst>
              <a:ext uri="{FF2B5EF4-FFF2-40B4-BE49-F238E27FC236}">
                <a16:creationId xmlns:a16="http://schemas.microsoft.com/office/drawing/2014/main" id="{6DC8E2D9-6729-4614-8667-C1016D3182E4}"/>
              </a:ext>
            </a:extLst>
          </p:cNvPr>
          <p:cNvSpPr/>
          <p:nvPr/>
        </p:nvSpPr>
        <p:spPr>
          <a:xfrm>
            <a:off x="0" y="0"/>
            <a:ext cx="9144000" cy="51435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sz="1350" dirty="0"/>
          </a:p>
        </p:txBody>
      </p:sp>
      <p:sp>
        <p:nvSpPr>
          <p:cNvPr id="2" name="Title 1">
            <a:extLst>
              <a:ext uri="{FF2B5EF4-FFF2-40B4-BE49-F238E27FC236}">
                <a16:creationId xmlns:a16="http://schemas.microsoft.com/office/drawing/2014/main" id="{85CEEBB1-1A1F-4A2C-B805-719CF98F68AB}"/>
              </a:ext>
            </a:extLst>
          </p:cNvPr>
          <p:cNvSpPr>
            <a:spLocks noGrp="1"/>
          </p:cNvSpPr>
          <p:nvPr>
            <p:ph type="ctrTitle"/>
          </p:nvPr>
        </p:nvSpPr>
        <p:spPr>
          <a:xfrm>
            <a:off x="405000" y="405000"/>
            <a:ext cx="8317705" cy="2848500"/>
          </a:xfrm>
        </p:spPr>
        <p:txBody>
          <a:bodyPr anchor="b"/>
          <a:lstStyle>
            <a:lvl1pPr algn="l">
              <a:defRPr sz="6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D6CC87B-ED2D-4303-BD40-E7AF14C03EF1}"/>
              </a:ext>
            </a:extLst>
          </p:cNvPr>
          <p:cNvSpPr>
            <a:spLocks noGrp="1"/>
          </p:cNvSpPr>
          <p:nvPr>
            <p:ph type="subTitle" idx="1"/>
          </p:nvPr>
        </p:nvSpPr>
        <p:spPr>
          <a:xfrm>
            <a:off x="405000" y="3381375"/>
            <a:ext cx="5509022" cy="1350168"/>
          </a:xfrm>
        </p:spPr>
        <p:txBody>
          <a:bodyPr/>
          <a:lstStyle>
            <a:lvl1pPr marL="0" indent="0" algn="l">
              <a:buNone/>
              <a:defRPr sz="1200" cap="all" spc="225" baseline="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5D880B4-5679-491C-963F-EC47B048C559}"/>
              </a:ext>
            </a:extLst>
          </p:cNvPr>
          <p:cNvSpPr>
            <a:spLocks noGrp="1"/>
          </p:cNvSpPr>
          <p:nvPr>
            <p:ph type="dt" sz="half" idx="10"/>
          </p:nvPr>
        </p:nvSpPr>
        <p:spPr/>
        <p:txBody>
          <a:bodyPr/>
          <a:lstStyle/>
          <a:p>
            <a:fld id="{2D171DE7-4AE6-D84D-8DAF-134BFFE5E324}" type="datetime1">
              <a:rPr lang="en-US" smtClean="0"/>
              <a:t>7/15/22</a:t>
            </a:fld>
            <a:endParaRPr lang="en-US"/>
          </a:p>
        </p:txBody>
      </p:sp>
      <p:sp>
        <p:nvSpPr>
          <p:cNvPr id="5" name="Footer Placeholder 4">
            <a:extLst>
              <a:ext uri="{FF2B5EF4-FFF2-40B4-BE49-F238E27FC236}">
                <a16:creationId xmlns:a16="http://schemas.microsoft.com/office/drawing/2014/main" id="{01865D6D-3F98-4BE8-A069-B964099028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0CD51D-8E06-4959-88C9-647415079FC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11032692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67416F32-9D98-4340-82E8-E90CE00AD2AC}"/>
              </a:ext>
            </a:extLst>
          </p:cNvPr>
          <p:cNvGrpSpPr/>
          <p:nvPr/>
        </p:nvGrpSpPr>
        <p:grpSpPr>
          <a:xfrm flipV="1">
            <a:off x="1" y="-1"/>
            <a:ext cx="9143999" cy="5146201"/>
            <a:chOff x="0" y="-1"/>
            <a:chExt cx="12191999" cy="6861601"/>
          </a:xfrm>
        </p:grpSpPr>
        <p:sp>
          <p:nvSpPr>
            <p:cNvPr id="20" name="Rectangle 19">
              <a:extLst>
                <a:ext uri="{FF2B5EF4-FFF2-40B4-BE49-F238E27FC236}">
                  <a16:creationId xmlns:a16="http://schemas.microsoft.com/office/drawing/2014/main" id="{66375AB4-82BB-418F-A50F-6180F68724A4}"/>
                </a:ext>
              </a:extLst>
            </p:cNvPr>
            <p:cNvSpPr>
              <a:spLocks noChangeAspect="1"/>
            </p:cNvSpPr>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sz="1350"/>
            </a:p>
          </p:txBody>
        </p:sp>
        <p:sp>
          <p:nvSpPr>
            <p:cNvPr id="21" name="Oval 20">
              <a:extLst>
                <a:ext uri="{FF2B5EF4-FFF2-40B4-BE49-F238E27FC236}">
                  <a16:creationId xmlns:a16="http://schemas.microsoft.com/office/drawing/2014/main" id="{3FDD54B2-4A3F-4BFE-8FF0-82CA73F4AE8F}"/>
                </a:ext>
              </a:extLst>
            </p:cNvPr>
            <p:cNvSpPr>
              <a:spLocks noChangeAspect="1"/>
            </p:cNvSpPr>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sz="1350"/>
            </a:p>
          </p:txBody>
        </p:sp>
        <p:sp>
          <p:nvSpPr>
            <p:cNvPr id="22" name="Oval 21">
              <a:extLst>
                <a:ext uri="{FF2B5EF4-FFF2-40B4-BE49-F238E27FC236}">
                  <a16:creationId xmlns:a16="http://schemas.microsoft.com/office/drawing/2014/main" id="{30876F96-77AB-4E72-B1D2-FA45F4E3C04D}"/>
                </a:ext>
              </a:extLst>
            </p:cNvPr>
            <p:cNvSpPr>
              <a:spLocks noChangeAspect="1"/>
            </p:cNvSpPr>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sz="1350" dirty="0"/>
            </a:p>
          </p:txBody>
        </p:sp>
        <p:grpSp>
          <p:nvGrpSpPr>
            <p:cNvPr id="23" name="Group 22">
              <a:extLst>
                <a:ext uri="{FF2B5EF4-FFF2-40B4-BE49-F238E27FC236}">
                  <a16:creationId xmlns:a16="http://schemas.microsoft.com/office/drawing/2014/main" id="{BB08A2E9-6518-449E-940B-8518A1D850BB}"/>
                </a:ext>
              </a:extLst>
            </p:cNvPr>
            <p:cNvGrpSpPr>
              <a:grpSpLocks noChangeAspect="1"/>
            </p:cNvGrpSpPr>
            <p:nvPr/>
          </p:nvGrpSpPr>
          <p:grpSpPr>
            <a:xfrm rot="10800000">
              <a:off x="0" y="-1"/>
              <a:ext cx="10800000" cy="6858000"/>
              <a:chOff x="2328000" y="0"/>
              <a:chExt cx="2880000" cy="1440000"/>
            </a:xfrm>
          </p:grpSpPr>
          <p:sp>
            <p:nvSpPr>
              <p:cNvPr id="28" name="Rectangle 27">
                <a:extLst>
                  <a:ext uri="{FF2B5EF4-FFF2-40B4-BE49-F238E27FC236}">
                    <a16:creationId xmlns:a16="http://schemas.microsoft.com/office/drawing/2014/main" id="{60A86BE0-76B3-4EA0-BA2D-05266013A814}"/>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sz="1350"/>
              </a:p>
            </p:txBody>
          </p:sp>
          <p:sp>
            <p:nvSpPr>
              <p:cNvPr id="29" name="Rectangle 28">
                <a:extLst>
                  <a:ext uri="{FF2B5EF4-FFF2-40B4-BE49-F238E27FC236}">
                    <a16:creationId xmlns:a16="http://schemas.microsoft.com/office/drawing/2014/main" id="{6BA13564-810C-4398-AA63-67B020811FCB}"/>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sz="1350"/>
              </a:p>
            </p:txBody>
          </p:sp>
        </p:grpSp>
        <p:sp>
          <p:nvSpPr>
            <p:cNvPr id="25" name="Rectangle 24">
              <a:extLst>
                <a:ext uri="{FF2B5EF4-FFF2-40B4-BE49-F238E27FC236}">
                  <a16:creationId xmlns:a16="http://schemas.microsoft.com/office/drawing/2014/main" id="{3555E1EF-6216-47FA-BBCA-7C0C8C2DAB8C}"/>
                </a:ext>
              </a:extLst>
            </p:cNvPr>
            <p:cNvSpPr>
              <a:spLocks noChangeAspect="1"/>
            </p:cNvSpPr>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sz="1350"/>
            </a:p>
          </p:txBody>
        </p:sp>
      </p:grpSp>
      <p:sp>
        <p:nvSpPr>
          <p:cNvPr id="32" name="Rectangle 31">
            <a:extLst>
              <a:ext uri="{FF2B5EF4-FFF2-40B4-BE49-F238E27FC236}">
                <a16:creationId xmlns:a16="http://schemas.microsoft.com/office/drawing/2014/main" id="{D8D85657-6A77-4466-887F-EE948B9CD2B2}"/>
              </a:ext>
            </a:extLst>
          </p:cNvPr>
          <p:cNvSpPr/>
          <p:nvPr/>
        </p:nvSpPr>
        <p:spPr>
          <a:xfrm>
            <a:off x="0" y="0"/>
            <a:ext cx="9144000" cy="51435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sz="1350" dirty="0"/>
          </a:p>
        </p:txBody>
      </p:sp>
      <p:sp>
        <p:nvSpPr>
          <p:cNvPr id="2" name="Title 1">
            <a:extLst>
              <a:ext uri="{FF2B5EF4-FFF2-40B4-BE49-F238E27FC236}">
                <a16:creationId xmlns:a16="http://schemas.microsoft.com/office/drawing/2014/main" id="{C5D35498-B0C3-40BD-9407-6D0C0587E52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492F85E-0893-4D8C-816A-5193CC6DC9C0}"/>
              </a:ext>
            </a:extLst>
          </p:cNvPr>
          <p:cNvSpPr>
            <a:spLocks noGrp="1"/>
          </p:cNvSpPr>
          <p:nvPr>
            <p:ph idx="1"/>
          </p:nvPr>
        </p:nvSpPr>
        <p:spPr/>
        <p:txBody>
          <a:bodyPr/>
          <a:lstStyle>
            <a:lvl1pPr marL="202500">
              <a:defRPr/>
            </a:lvl1pPr>
            <a:lvl2pPr>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5D46A9C-9655-49F5-85B3-A8A37F4F5A8F}"/>
              </a:ext>
            </a:extLst>
          </p:cNvPr>
          <p:cNvSpPr>
            <a:spLocks noGrp="1"/>
          </p:cNvSpPr>
          <p:nvPr>
            <p:ph type="dt" sz="half" idx="10"/>
          </p:nvPr>
        </p:nvSpPr>
        <p:spPr/>
        <p:txBody>
          <a:bodyPr/>
          <a:lstStyle/>
          <a:p>
            <a:fld id="{BC17E7B8-A749-434D-937F-CD8DF539C6D4}" type="datetime1">
              <a:rPr lang="en-US" smtClean="0"/>
              <a:t>7/15/22</a:t>
            </a:fld>
            <a:endParaRPr lang="en-US"/>
          </a:p>
        </p:txBody>
      </p:sp>
      <p:sp>
        <p:nvSpPr>
          <p:cNvPr id="5" name="Footer Placeholder 4">
            <a:extLst>
              <a:ext uri="{FF2B5EF4-FFF2-40B4-BE49-F238E27FC236}">
                <a16:creationId xmlns:a16="http://schemas.microsoft.com/office/drawing/2014/main" id="{72EF896C-71D7-487F-A1B9-CBBE6DF4D6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8228E8-7B8A-4153-BEB2-BD5A69F2513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48589187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1E54407D-DBA4-414C-ACA5-30D7B87C652B}"/>
              </a:ext>
            </a:extLst>
          </p:cNvPr>
          <p:cNvGrpSpPr/>
          <p:nvPr/>
        </p:nvGrpSpPr>
        <p:grpSpPr>
          <a:xfrm>
            <a:off x="0" y="0"/>
            <a:ext cx="9144000" cy="5143500"/>
            <a:chOff x="0" y="0"/>
            <a:chExt cx="12192000" cy="6858000"/>
          </a:xfrm>
        </p:grpSpPr>
        <p:sp>
          <p:nvSpPr>
            <p:cNvPr id="7" name="Rectangle 6">
              <a:extLst>
                <a:ext uri="{FF2B5EF4-FFF2-40B4-BE49-F238E27FC236}">
                  <a16:creationId xmlns:a16="http://schemas.microsoft.com/office/drawing/2014/main" id="{6BD518BC-8E44-4DAA-A8B9-2CFBD91DCDCD}"/>
                </a:ext>
              </a:extLst>
            </p:cNvPr>
            <p:cNvSpPr/>
            <p:nvPr/>
          </p:nvSpPr>
          <p:spPr>
            <a:xfrm rot="10800000" flipH="1">
              <a:off x="0" y="2019649"/>
              <a:ext cx="4838350" cy="483835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nvGrpSpPr>
            <p:cNvPr id="8" name="Group 7">
              <a:extLst>
                <a:ext uri="{FF2B5EF4-FFF2-40B4-BE49-F238E27FC236}">
                  <a16:creationId xmlns:a16="http://schemas.microsoft.com/office/drawing/2014/main" id="{967C3660-39CD-431D-8E64-37508FFEAC96}"/>
                </a:ext>
              </a:extLst>
            </p:cNvPr>
            <p:cNvGrpSpPr>
              <a:grpSpLocks noChangeAspect="1"/>
            </p:cNvGrpSpPr>
            <p:nvPr/>
          </p:nvGrpSpPr>
          <p:grpSpPr>
            <a:xfrm>
              <a:off x="5603875" y="0"/>
              <a:ext cx="6521820" cy="3260910"/>
              <a:chOff x="0" y="0"/>
              <a:chExt cx="2880000" cy="1440000"/>
            </a:xfrm>
          </p:grpSpPr>
          <p:sp>
            <p:nvSpPr>
              <p:cNvPr id="9" name="Rectangle 8">
                <a:extLst>
                  <a:ext uri="{FF2B5EF4-FFF2-40B4-BE49-F238E27FC236}">
                    <a16:creationId xmlns:a16="http://schemas.microsoft.com/office/drawing/2014/main" id="{C4CCE569-E461-438A-A235-B96A542AF82F}"/>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0" name="Rectangle 9">
                <a:extLst>
                  <a:ext uri="{FF2B5EF4-FFF2-40B4-BE49-F238E27FC236}">
                    <a16:creationId xmlns:a16="http://schemas.microsoft.com/office/drawing/2014/main" id="{73F9DF1F-1F74-476C-AD41-22AC3F8A65A0}"/>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sp>
          <p:nvSpPr>
            <p:cNvPr id="11" name="Rectangle 10">
              <a:extLst>
                <a:ext uri="{FF2B5EF4-FFF2-40B4-BE49-F238E27FC236}">
                  <a16:creationId xmlns:a16="http://schemas.microsoft.com/office/drawing/2014/main" id="{EBE49ED5-9713-43D1-AE9E-3F9FE5574077}"/>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2" name="Oval 11">
              <a:extLst>
                <a:ext uri="{FF2B5EF4-FFF2-40B4-BE49-F238E27FC236}">
                  <a16:creationId xmlns:a16="http://schemas.microsoft.com/office/drawing/2014/main" id="{D21A2854-1482-4441-85EA-D7B9F3EF56D2}"/>
                </a:ext>
              </a:extLst>
            </p:cNvPr>
            <p:cNvSpPr>
              <a:spLocks noChangeAspect="1"/>
            </p:cNvSpPr>
            <p:nvPr/>
          </p:nvSpPr>
          <p:spPr>
            <a:xfrm>
              <a:off x="494887" y="2538000"/>
              <a:ext cx="4320000" cy="4320000"/>
            </a:xfrm>
            <a:prstGeom prst="ellipse">
              <a:avLst/>
            </a:prstGeom>
            <a:solidFill>
              <a:schemeClr val="accent2">
                <a:alpha val="2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sp>
        <p:nvSpPr>
          <p:cNvPr id="14" name="Rectangle 13">
            <a:extLst>
              <a:ext uri="{FF2B5EF4-FFF2-40B4-BE49-F238E27FC236}">
                <a16:creationId xmlns:a16="http://schemas.microsoft.com/office/drawing/2014/main" id="{FED36A6D-894D-44DA-851C-345A414F3F68}"/>
              </a:ext>
            </a:extLst>
          </p:cNvPr>
          <p:cNvSpPr/>
          <p:nvPr/>
        </p:nvSpPr>
        <p:spPr>
          <a:xfrm>
            <a:off x="0" y="0"/>
            <a:ext cx="9144000" cy="51435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sz="1350" dirty="0"/>
          </a:p>
        </p:txBody>
      </p:sp>
      <p:sp>
        <p:nvSpPr>
          <p:cNvPr id="2" name="Title 1">
            <a:extLst>
              <a:ext uri="{FF2B5EF4-FFF2-40B4-BE49-F238E27FC236}">
                <a16:creationId xmlns:a16="http://schemas.microsoft.com/office/drawing/2014/main" id="{9D36F1DF-CD42-4695-A7D0-2F5B193057E9}"/>
              </a:ext>
            </a:extLst>
          </p:cNvPr>
          <p:cNvSpPr>
            <a:spLocks noGrp="1"/>
          </p:cNvSpPr>
          <p:nvPr>
            <p:ph type="title"/>
          </p:nvPr>
        </p:nvSpPr>
        <p:spPr>
          <a:xfrm>
            <a:off x="405000" y="405000"/>
            <a:ext cx="5509022" cy="4326544"/>
          </a:xfrm>
        </p:spPr>
        <p:txBody>
          <a:bodyPr anchor="t"/>
          <a:lstStyle>
            <a:lvl1pPr>
              <a:defRPr sz="66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A549160-0F86-4FCA-8718-6980E99C7938}"/>
              </a:ext>
            </a:extLst>
          </p:cNvPr>
          <p:cNvSpPr>
            <a:spLocks noGrp="1"/>
          </p:cNvSpPr>
          <p:nvPr>
            <p:ph type="body" idx="1"/>
          </p:nvPr>
        </p:nvSpPr>
        <p:spPr>
          <a:xfrm>
            <a:off x="6056710" y="405000"/>
            <a:ext cx="2674142" cy="4326544"/>
          </a:xfrm>
        </p:spPr>
        <p:txBody>
          <a:bodyPr anchor="t"/>
          <a:lstStyle>
            <a:lvl1pPr marL="0" indent="0">
              <a:buNone/>
              <a:defRPr sz="1350" cap="all" spc="225" baseline="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5C6CBB-DABA-4F2E-8574-46747E15EA1A}"/>
              </a:ext>
            </a:extLst>
          </p:cNvPr>
          <p:cNvSpPr>
            <a:spLocks noGrp="1"/>
          </p:cNvSpPr>
          <p:nvPr>
            <p:ph type="dt" sz="half" idx="10"/>
          </p:nvPr>
        </p:nvSpPr>
        <p:spPr/>
        <p:txBody>
          <a:bodyPr/>
          <a:lstStyle/>
          <a:p>
            <a:fld id="{54555C4A-DF6B-FF49-BB8E-2830E8F9B5F7}" type="datetime1">
              <a:rPr lang="en-US" smtClean="0"/>
              <a:t>7/15/22</a:t>
            </a:fld>
            <a:endParaRPr lang="en-US" dirty="0"/>
          </a:p>
        </p:txBody>
      </p:sp>
      <p:sp>
        <p:nvSpPr>
          <p:cNvPr id="5" name="Footer Placeholder 4">
            <a:extLst>
              <a:ext uri="{FF2B5EF4-FFF2-40B4-BE49-F238E27FC236}">
                <a16:creationId xmlns:a16="http://schemas.microsoft.com/office/drawing/2014/main" id="{8FAF86BC-9ECC-439C-BF2E-F0B7EF193B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C742552-C4C9-44EE-B7CB-5A652393BA20}"/>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817136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A5774299-531D-4CAC-881D-7EB68BC99FCC}"/>
              </a:ext>
            </a:extLst>
          </p:cNvPr>
          <p:cNvGrpSpPr/>
          <p:nvPr/>
        </p:nvGrpSpPr>
        <p:grpSpPr>
          <a:xfrm>
            <a:off x="0" y="-2"/>
            <a:ext cx="9144000" cy="5143502"/>
            <a:chOff x="0" y="-3"/>
            <a:chExt cx="12192000" cy="6858003"/>
          </a:xfrm>
        </p:grpSpPr>
        <p:sp useBgFill="1">
          <p:nvSpPr>
            <p:cNvPr id="9" name="Rectangle 8">
              <a:extLst>
                <a:ext uri="{FF2B5EF4-FFF2-40B4-BE49-F238E27FC236}">
                  <a16:creationId xmlns:a16="http://schemas.microsoft.com/office/drawing/2014/main" id="{A17676CF-DDCC-48C1-AC68-CDA0B9E47FD8}"/>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nvGrpSpPr>
            <p:cNvPr id="10" name="Group 9">
              <a:extLst>
                <a:ext uri="{FF2B5EF4-FFF2-40B4-BE49-F238E27FC236}">
                  <a16:creationId xmlns:a16="http://schemas.microsoft.com/office/drawing/2014/main" id="{E052D363-F6F5-455B-A2F2-A12B30CEE528}"/>
                </a:ext>
              </a:extLst>
            </p:cNvPr>
            <p:cNvGrpSpPr>
              <a:grpSpLocks noChangeAspect="1"/>
            </p:cNvGrpSpPr>
            <p:nvPr/>
          </p:nvGrpSpPr>
          <p:grpSpPr>
            <a:xfrm>
              <a:off x="672000" y="-3"/>
              <a:ext cx="11520000" cy="5760000"/>
              <a:chOff x="5981700" y="-1"/>
              <a:chExt cx="6042660" cy="3021330"/>
            </a:xfrm>
          </p:grpSpPr>
          <p:sp>
            <p:nvSpPr>
              <p:cNvPr id="17" name="Rectangle 16">
                <a:extLst>
                  <a:ext uri="{FF2B5EF4-FFF2-40B4-BE49-F238E27FC236}">
                    <a16:creationId xmlns:a16="http://schemas.microsoft.com/office/drawing/2014/main" id="{D0C396B8-00CA-4AE9-A0A5-B4E2B2A2AC07}"/>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8" name="Rectangle 17">
                <a:extLst>
                  <a:ext uri="{FF2B5EF4-FFF2-40B4-BE49-F238E27FC236}">
                    <a16:creationId xmlns:a16="http://schemas.microsoft.com/office/drawing/2014/main" id="{F6660166-3107-4058-A259-59B0527306BD}"/>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sp>
          <p:nvSpPr>
            <p:cNvPr id="11" name="Rectangle 10">
              <a:extLst>
                <a:ext uri="{FF2B5EF4-FFF2-40B4-BE49-F238E27FC236}">
                  <a16:creationId xmlns:a16="http://schemas.microsoft.com/office/drawing/2014/main" id="{42BE934E-3063-4D0F-AFDE-68D58D336CBE}"/>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2" name="Oval 11">
              <a:extLst>
                <a:ext uri="{FF2B5EF4-FFF2-40B4-BE49-F238E27FC236}">
                  <a16:creationId xmlns:a16="http://schemas.microsoft.com/office/drawing/2014/main" id="{039660FA-744A-4CB3-9BED-C59793E3BF32}"/>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nvGrpSpPr>
            <p:cNvPr id="13" name="Group 12">
              <a:extLst>
                <a:ext uri="{FF2B5EF4-FFF2-40B4-BE49-F238E27FC236}">
                  <a16:creationId xmlns:a16="http://schemas.microsoft.com/office/drawing/2014/main" id="{AE313EEC-733B-4019-8A0B-3FA768B8DB7A}"/>
                </a:ext>
              </a:extLst>
            </p:cNvPr>
            <p:cNvGrpSpPr/>
            <p:nvPr/>
          </p:nvGrpSpPr>
          <p:grpSpPr>
            <a:xfrm rot="10800000">
              <a:off x="1" y="2948940"/>
              <a:ext cx="7818118" cy="3909059"/>
              <a:chOff x="0" y="0"/>
              <a:chExt cx="2880000" cy="1440000"/>
            </a:xfrm>
          </p:grpSpPr>
          <p:sp>
            <p:nvSpPr>
              <p:cNvPr id="15" name="Rectangle 14">
                <a:extLst>
                  <a:ext uri="{FF2B5EF4-FFF2-40B4-BE49-F238E27FC236}">
                    <a16:creationId xmlns:a16="http://schemas.microsoft.com/office/drawing/2014/main" id="{421FE91F-780C-4ABD-ADE8-0EFDB7196A10}"/>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6" name="Rectangle 15">
                <a:extLst>
                  <a:ext uri="{FF2B5EF4-FFF2-40B4-BE49-F238E27FC236}">
                    <a16:creationId xmlns:a16="http://schemas.microsoft.com/office/drawing/2014/main" id="{109EA389-EE78-4475-A390-5EDED23C2D6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sp>
          <p:nvSpPr>
            <p:cNvPr id="14" name="Rectangle 13">
              <a:extLst>
                <a:ext uri="{FF2B5EF4-FFF2-40B4-BE49-F238E27FC236}">
                  <a16:creationId xmlns:a16="http://schemas.microsoft.com/office/drawing/2014/main" id="{5E492A94-8867-4C62-9D40-4023C41E0AF8}"/>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sp>
        <p:nvSpPr>
          <p:cNvPr id="19" name="Rectangle 18">
            <a:extLst>
              <a:ext uri="{FF2B5EF4-FFF2-40B4-BE49-F238E27FC236}">
                <a16:creationId xmlns:a16="http://schemas.microsoft.com/office/drawing/2014/main" id="{A3DAD7C5-BA12-4557-8BC4-72C69B0D59DD}"/>
              </a:ext>
            </a:extLst>
          </p:cNvPr>
          <p:cNvSpPr/>
          <p:nvPr/>
        </p:nvSpPr>
        <p:spPr>
          <a:xfrm>
            <a:off x="0" y="0"/>
            <a:ext cx="9144000" cy="51435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sz="1350" dirty="0"/>
          </a:p>
        </p:txBody>
      </p:sp>
      <p:sp>
        <p:nvSpPr>
          <p:cNvPr id="2" name="Title 1">
            <a:extLst>
              <a:ext uri="{FF2B5EF4-FFF2-40B4-BE49-F238E27FC236}">
                <a16:creationId xmlns:a16="http://schemas.microsoft.com/office/drawing/2014/main" id="{854412EC-56C0-4009-B2E3-D63F9EECB9D4}"/>
              </a:ext>
            </a:extLst>
          </p:cNvPr>
          <p:cNvSpPr>
            <a:spLocks noGrp="1"/>
          </p:cNvSpPr>
          <p:nvPr>
            <p:ph type="title"/>
          </p:nvPr>
        </p:nvSpPr>
        <p:spPr>
          <a:xfrm>
            <a:off x="405001" y="404999"/>
            <a:ext cx="8317706" cy="90720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B70C84F-F3B7-4BF4-A328-BCF5ADD32944}"/>
              </a:ext>
            </a:extLst>
          </p:cNvPr>
          <p:cNvSpPr>
            <a:spLocks noGrp="1"/>
          </p:cNvSpPr>
          <p:nvPr>
            <p:ph sz="half" idx="1"/>
          </p:nvPr>
        </p:nvSpPr>
        <p:spPr>
          <a:xfrm>
            <a:off x="405000" y="1447200"/>
            <a:ext cx="4077890" cy="3288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F919CD5-DBB4-4749-980D-B5B40ECB67B9}"/>
              </a:ext>
            </a:extLst>
          </p:cNvPr>
          <p:cNvSpPr>
            <a:spLocks noGrp="1"/>
          </p:cNvSpPr>
          <p:nvPr>
            <p:ph sz="half" idx="2"/>
          </p:nvPr>
        </p:nvSpPr>
        <p:spPr>
          <a:xfrm>
            <a:off x="4652962" y="1447200"/>
            <a:ext cx="4077890" cy="3288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BCFC378-6572-43DF-8344-59DE8122CD12}"/>
              </a:ext>
            </a:extLst>
          </p:cNvPr>
          <p:cNvSpPr>
            <a:spLocks noGrp="1"/>
          </p:cNvSpPr>
          <p:nvPr>
            <p:ph type="dt" sz="half" idx="10"/>
          </p:nvPr>
        </p:nvSpPr>
        <p:spPr/>
        <p:txBody>
          <a:bodyPr/>
          <a:lstStyle/>
          <a:p>
            <a:fld id="{5E2C3CDE-2264-5B4C-A6E8-3C921D5D71CD}" type="datetime1">
              <a:rPr lang="en-US" smtClean="0"/>
              <a:t>7/15/22</a:t>
            </a:fld>
            <a:endParaRPr lang="en-US"/>
          </a:p>
        </p:txBody>
      </p:sp>
      <p:sp>
        <p:nvSpPr>
          <p:cNvPr id="6" name="Footer Placeholder 5">
            <a:extLst>
              <a:ext uri="{FF2B5EF4-FFF2-40B4-BE49-F238E27FC236}">
                <a16:creationId xmlns:a16="http://schemas.microsoft.com/office/drawing/2014/main" id="{36967A14-246A-4DDF-865C-68F6E16906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9674B6D-E110-478C-94B9-2F8199E586DC}"/>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20265782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5130F7E5-A40E-4C9C-8E4F-3935B9182C4A}"/>
              </a:ext>
            </a:extLst>
          </p:cNvPr>
          <p:cNvGrpSpPr/>
          <p:nvPr/>
        </p:nvGrpSpPr>
        <p:grpSpPr>
          <a:xfrm>
            <a:off x="1" y="-1"/>
            <a:ext cx="9143999" cy="5143501"/>
            <a:chOff x="0" y="-2"/>
            <a:chExt cx="12191999" cy="6858001"/>
          </a:xfrm>
        </p:grpSpPr>
        <p:sp>
          <p:nvSpPr>
            <p:cNvPr id="12" name="Rectangle 11">
              <a:extLst>
                <a:ext uri="{FF2B5EF4-FFF2-40B4-BE49-F238E27FC236}">
                  <a16:creationId xmlns:a16="http://schemas.microsoft.com/office/drawing/2014/main" id="{AE67B504-02A7-4203-87D0-07D333D71917}"/>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nvGrpSpPr>
            <p:cNvPr id="13" name="Group 12">
              <a:extLst>
                <a:ext uri="{FF2B5EF4-FFF2-40B4-BE49-F238E27FC236}">
                  <a16:creationId xmlns:a16="http://schemas.microsoft.com/office/drawing/2014/main" id="{DA1158F3-E1C3-400D-8505-628DB94365CE}"/>
                </a:ext>
              </a:extLst>
            </p:cNvPr>
            <p:cNvGrpSpPr/>
            <p:nvPr/>
          </p:nvGrpSpPr>
          <p:grpSpPr>
            <a:xfrm rot="16200000">
              <a:off x="2295528" y="-2295528"/>
              <a:ext cx="6858000" cy="11449051"/>
              <a:chOff x="0" y="2333625"/>
              <a:chExt cx="9515474" cy="3766109"/>
            </a:xfrm>
          </p:grpSpPr>
          <p:sp>
            <p:nvSpPr>
              <p:cNvPr id="23" name="Rectangle 22">
                <a:extLst>
                  <a:ext uri="{FF2B5EF4-FFF2-40B4-BE49-F238E27FC236}">
                    <a16:creationId xmlns:a16="http://schemas.microsoft.com/office/drawing/2014/main" id="{0AEADDCE-3295-4F24-8700-C93B5457C2B7}"/>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4" name="Rectangle 23">
                <a:extLst>
                  <a:ext uri="{FF2B5EF4-FFF2-40B4-BE49-F238E27FC236}">
                    <a16:creationId xmlns:a16="http://schemas.microsoft.com/office/drawing/2014/main" id="{1F95C76A-5429-458C-BC9D-E1053EF7B84F}"/>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grpSp>
          <p:nvGrpSpPr>
            <p:cNvPr id="14" name="Group 13">
              <a:extLst>
                <a:ext uri="{FF2B5EF4-FFF2-40B4-BE49-F238E27FC236}">
                  <a16:creationId xmlns:a16="http://schemas.microsoft.com/office/drawing/2014/main" id="{3D0E8A42-259A-43FA-B284-B459D7364097}"/>
                </a:ext>
              </a:extLst>
            </p:cNvPr>
            <p:cNvGrpSpPr>
              <a:grpSpLocks noChangeAspect="1"/>
            </p:cNvGrpSpPr>
            <p:nvPr/>
          </p:nvGrpSpPr>
          <p:grpSpPr>
            <a:xfrm rot="5400000">
              <a:off x="3583369" y="-3583369"/>
              <a:ext cx="4713262" cy="11880000"/>
              <a:chOff x="1" y="0"/>
              <a:chExt cx="8305797" cy="6858000"/>
            </a:xfrm>
          </p:grpSpPr>
          <p:sp>
            <p:nvSpPr>
              <p:cNvPr id="21" name="Rectangle 20">
                <a:extLst>
                  <a:ext uri="{FF2B5EF4-FFF2-40B4-BE49-F238E27FC236}">
                    <a16:creationId xmlns:a16="http://schemas.microsoft.com/office/drawing/2014/main" id="{7900B4F1-619C-4C0E-B749-1843F22C946A}"/>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22" name="Rectangle 21">
                <a:extLst>
                  <a:ext uri="{FF2B5EF4-FFF2-40B4-BE49-F238E27FC236}">
                    <a16:creationId xmlns:a16="http://schemas.microsoft.com/office/drawing/2014/main" id="{6E6F70BB-DCCC-4CF0-B5BB-95A965A99947}"/>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p>
            </p:txBody>
          </p:sp>
        </p:grpSp>
        <p:grpSp>
          <p:nvGrpSpPr>
            <p:cNvPr id="15" name="Group 14">
              <a:extLst>
                <a:ext uri="{FF2B5EF4-FFF2-40B4-BE49-F238E27FC236}">
                  <a16:creationId xmlns:a16="http://schemas.microsoft.com/office/drawing/2014/main" id="{83E6C50C-C1DA-44E1-B254-3B7228879DCD}"/>
                </a:ext>
              </a:extLst>
            </p:cNvPr>
            <p:cNvGrpSpPr/>
            <p:nvPr/>
          </p:nvGrpSpPr>
          <p:grpSpPr>
            <a:xfrm>
              <a:off x="2676525" y="0"/>
              <a:ext cx="9515473" cy="3766109"/>
              <a:chOff x="2333625" y="2433367"/>
              <a:chExt cx="9897159" cy="3766109"/>
            </a:xfrm>
          </p:grpSpPr>
          <p:sp>
            <p:nvSpPr>
              <p:cNvPr id="19" name="Rectangle 18">
                <a:extLst>
                  <a:ext uri="{FF2B5EF4-FFF2-40B4-BE49-F238E27FC236}">
                    <a16:creationId xmlns:a16="http://schemas.microsoft.com/office/drawing/2014/main" id="{DFC6EEED-A40A-4D1C-BE6B-11DD62770607}"/>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0" name="Rectangle 19">
                <a:extLst>
                  <a:ext uri="{FF2B5EF4-FFF2-40B4-BE49-F238E27FC236}">
                    <a16:creationId xmlns:a16="http://schemas.microsoft.com/office/drawing/2014/main" id="{527FF3FB-FDFC-4659-A7D6-ABED74010E82}"/>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grpSp>
          <p:nvGrpSpPr>
            <p:cNvPr id="16" name="Group 15">
              <a:extLst>
                <a:ext uri="{FF2B5EF4-FFF2-40B4-BE49-F238E27FC236}">
                  <a16:creationId xmlns:a16="http://schemas.microsoft.com/office/drawing/2014/main" id="{51548ED5-6668-4672-88DC-40E92508ACA2}"/>
                </a:ext>
              </a:extLst>
            </p:cNvPr>
            <p:cNvGrpSpPr/>
            <p:nvPr/>
          </p:nvGrpSpPr>
          <p:grpSpPr>
            <a:xfrm>
              <a:off x="0" y="0"/>
              <a:ext cx="9515473" cy="3766109"/>
              <a:chOff x="0" y="2333625"/>
              <a:chExt cx="9515473" cy="3766109"/>
            </a:xfrm>
          </p:grpSpPr>
          <p:sp>
            <p:nvSpPr>
              <p:cNvPr id="17" name="Rectangle 16">
                <a:extLst>
                  <a:ext uri="{FF2B5EF4-FFF2-40B4-BE49-F238E27FC236}">
                    <a16:creationId xmlns:a16="http://schemas.microsoft.com/office/drawing/2014/main" id="{975AE1B2-E73F-4E6E-AAFB-FB1C02684D3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8" name="Rectangle 17">
                <a:extLst>
                  <a:ext uri="{FF2B5EF4-FFF2-40B4-BE49-F238E27FC236}">
                    <a16:creationId xmlns:a16="http://schemas.microsoft.com/office/drawing/2014/main" id="{D750F2D6-C0E1-4AFE-AB87-083292737609}"/>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grpSp>
      <p:sp>
        <p:nvSpPr>
          <p:cNvPr id="25" name="Rectangle 24">
            <a:extLst>
              <a:ext uri="{FF2B5EF4-FFF2-40B4-BE49-F238E27FC236}">
                <a16:creationId xmlns:a16="http://schemas.microsoft.com/office/drawing/2014/main" id="{4ECC0D66-F2BE-4BF4-87F6-CE618B5C8916}"/>
              </a:ext>
            </a:extLst>
          </p:cNvPr>
          <p:cNvSpPr/>
          <p:nvPr/>
        </p:nvSpPr>
        <p:spPr>
          <a:xfrm>
            <a:off x="0" y="0"/>
            <a:ext cx="9144000" cy="51435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sz="1350" dirty="0"/>
          </a:p>
        </p:txBody>
      </p:sp>
      <p:sp>
        <p:nvSpPr>
          <p:cNvPr id="2" name="Title 1">
            <a:extLst>
              <a:ext uri="{FF2B5EF4-FFF2-40B4-BE49-F238E27FC236}">
                <a16:creationId xmlns:a16="http://schemas.microsoft.com/office/drawing/2014/main" id="{9A0BCA11-08C2-4C9A-B0A3-31C9051CDF9E}"/>
              </a:ext>
            </a:extLst>
          </p:cNvPr>
          <p:cNvSpPr>
            <a:spLocks noGrp="1"/>
          </p:cNvSpPr>
          <p:nvPr>
            <p:ph type="title"/>
          </p:nvPr>
        </p:nvSpPr>
        <p:spPr>
          <a:xfrm>
            <a:off x="405000" y="404999"/>
            <a:ext cx="8317705" cy="907797"/>
          </a:xfrm>
        </p:spPr>
        <p:txBody>
          <a:bodyPr>
            <a:normAutofit/>
          </a:bodyPr>
          <a:lstStyle>
            <a:lvl1pPr>
              <a:defRPr sz="45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662CEB0-C969-40EA-A5E2-8D875E28A6B6}"/>
              </a:ext>
            </a:extLst>
          </p:cNvPr>
          <p:cNvSpPr>
            <a:spLocks noGrp="1"/>
          </p:cNvSpPr>
          <p:nvPr>
            <p:ph type="body" idx="1"/>
          </p:nvPr>
        </p:nvSpPr>
        <p:spPr>
          <a:xfrm>
            <a:off x="405000" y="1447338"/>
            <a:ext cx="4086039" cy="594121"/>
          </a:xfrm>
        </p:spPr>
        <p:txBody>
          <a:bodyPr anchor="b"/>
          <a:lstStyle>
            <a:lvl1pPr marL="0" indent="0">
              <a:buNone/>
              <a:defRPr sz="1200" b="0" cap="all" spc="225" baseline="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B40F41A6-112E-4305-A0BA-6E119A77AC10}"/>
              </a:ext>
            </a:extLst>
          </p:cNvPr>
          <p:cNvSpPr>
            <a:spLocks noGrp="1"/>
          </p:cNvSpPr>
          <p:nvPr>
            <p:ph sz="half" idx="2"/>
          </p:nvPr>
        </p:nvSpPr>
        <p:spPr>
          <a:xfrm>
            <a:off x="405000" y="2203384"/>
            <a:ext cx="4077890" cy="25324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AC672C5-31B9-443B-8DEE-5523646891F7}"/>
              </a:ext>
            </a:extLst>
          </p:cNvPr>
          <p:cNvSpPr>
            <a:spLocks noGrp="1"/>
          </p:cNvSpPr>
          <p:nvPr>
            <p:ph type="body" sz="quarter" idx="3"/>
          </p:nvPr>
        </p:nvSpPr>
        <p:spPr>
          <a:xfrm>
            <a:off x="4652962" y="1447337"/>
            <a:ext cx="4077890" cy="594000"/>
          </a:xfrm>
        </p:spPr>
        <p:txBody>
          <a:bodyPr anchor="b"/>
          <a:lstStyle>
            <a:lvl1pPr marL="0" indent="0">
              <a:buNone/>
              <a:defRPr sz="1200" b="0" i="0" cap="all" spc="225" baseline="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54D18B9D-8B21-4249-A3AD-8FBE48F0F55B}"/>
              </a:ext>
            </a:extLst>
          </p:cNvPr>
          <p:cNvSpPr>
            <a:spLocks noGrp="1"/>
          </p:cNvSpPr>
          <p:nvPr>
            <p:ph sz="quarter" idx="4"/>
          </p:nvPr>
        </p:nvSpPr>
        <p:spPr>
          <a:xfrm>
            <a:off x="4652962" y="2203384"/>
            <a:ext cx="4077890" cy="25324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05B60881-13B2-4064-84FB-6D071F36C433}"/>
              </a:ext>
            </a:extLst>
          </p:cNvPr>
          <p:cNvSpPr>
            <a:spLocks noGrp="1"/>
          </p:cNvSpPr>
          <p:nvPr>
            <p:ph type="dt" sz="half" idx="10"/>
          </p:nvPr>
        </p:nvSpPr>
        <p:spPr/>
        <p:txBody>
          <a:bodyPr/>
          <a:lstStyle/>
          <a:p>
            <a:fld id="{CFCD6857-1161-E141-B18A-C4861AD1F82B}" type="datetime1">
              <a:rPr lang="en-US" smtClean="0"/>
              <a:t>7/15/22</a:t>
            </a:fld>
            <a:endParaRPr lang="en-US"/>
          </a:p>
        </p:txBody>
      </p:sp>
      <p:sp>
        <p:nvSpPr>
          <p:cNvPr id="8" name="Footer Placeholder 7">
            <a:extLst>
              <a:ext uri="{FF2B5EF4-FFF2-40B4-BE49-F238E27FC236}">
                <a16:creationId xmlns:a16="http://schemas.microsoft.com/office/drawing/2014/main" id="{249FCE5D-D5EF-485D-97FA-2614FF9642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F204FC-4F66-417C-8E4B-74772ED057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69761904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9521FD20-B9D4-4FD1-9AAD-F4157555AD62}"/>
              </a:ext>
            </a:extLst>
          </p:cNvPr>
          <p:cNvGrpSpPr/>
          <p:nvPr/>
        </p:nvGrpSpPr>
        <p:grpSpPr>
          <a:xfrm rot="10800000">
            <a:off x="1044000" y="0"/>
            <a:ext cx="8100000" cy="5143500"/>
            <a:chOff x="0" y="0"/>
            <a:chExt cx="10800000" cy="6858000"/>
          </a:xfrm>
        </p:grpSpPr>
        <p:sp>
          <p:nvSpPr>
            <p:cNvPr id="15" name="Rectangle 14">
              <a:extLst>
                <a:ext uri="{FF2B5EF4-FFF2-40B4-BE49-F238E27FC236}">
                  <a16:creationId xmlns:a16="http://schemas.microsoft.com/office/drawing/2014/main" id="{27477A35-8424-45D6-A66E-8ACFA6C405B5}"/>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sz="1350"/>
            </a:p>
          </p:txBody>
        </p:sp>
        <p:sp>
          <p:nvSpPr>
            <p:cNvPr id="16" name="Rectangle 15">
              <a:extLst>
                <a:ext uri="{FF2B5EF4-FFF2-40B4-BE49-F238E27FC236}">
                  <a16:creationId xmlns:a16="http://schemas.microsoft.com/office/drawing/2014/main" id="{8BFBA1CE-E9AC-40C0-A7F9-E5671F5FEF9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sz="1350"/>
            </a:p>
          </p:txBody>
        </p:sp>
      </p:grpSp>
      <p:grpSp>
        <p:nvGrpSpPr>
          <p:cNvPr id="11" name="Group 10">
            <a:extLst>
              <a:ext uri="{FF2B5EF4-FFF2-40B4-BE49-F238E27FC236}">
                <a16:creationId xmlns:a16="http://schemas.microsoft.com/office/drawing/2014/main" id="{D0C2729A-59F8-46A4-9AAA-7665E5966E2D}"/>
              </a:ext>
            </a:extLst>
          </p:cNvPr>
          <p:cNvGrpSpPr>
            <a:grpSpLocks noChangeAspect="1"/>
          </p:cNvGrpSpPr>
          <p:nvPr/>
        </p:nvGrpSpPr>
        <p:grpSpPr>
          <a:xfrm rot="16200000" flipH="1">
            <a:off x="-1285875" y="1285875"/>
            <a:ext cx="5143500" cy="2571750"/>
            <a:chOff x="0" y="0"/>
            <a:chExt cx="2880000" cy="1440000"/>
          </a:xfrm>
        </p:grpSpPr>
        <p:sp>
          <p:nvSpPr>
            <p:cNvPr id="13" name="Rectangle 12">
              <a:extLst>
                <a:ext uri="{FF2B5EF4-FFF2-40B4-BE49-F238E27FC236}">
                  <a16:creationId xmlns:a16="http://schemas.microsoft.com/office/drawing/2014/main" id="{83EBBB96-590D-4704-87AD-A00AE2424DE8}"/>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sz="1350"/>
            </a:p>
          </p:txBody>
        </p:sp>
        <p:sp>
          <p:nvSpPr>
            <p:cNvPr id="14" name="Rectangle 13">
              <a:extLst>
                <a:ext uri="{FF2B5EF4-FFF2-40B4-BE49-F238E27FC236}">
                  <a16:creationId xmlns:a16="http://schemas.microsoft.com/office/drawing/2014/main" id="{889BAB7D-5298-40B9-910B-136D0C6A9934}"/>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sz="1350"/>
            </a:p>
          </p:txBody>
        </p:sp>
      </p:grpSp>
      <p:sp>
        <p:nvSpPr>
          <p:cNvPr id="12" name="Rectangle 11">
            <a:extLst>
              <a:ext uri="{FF2B5EF4-FFF2-40B4-BE49-F238E27FC236}">
                <a16:creationId xmlns:a16="http://schemas.microsoft.com/office/drawing/2014/main" id="{F323EA00-E168-4864-883B-358A7CDF9153}"/>
              </a:ext>
            </a:extLst>
          </p:cNvPr>
          <p:cNvSpPr>
            <a:spLocks noChangeAspect="1"/>
          </p:cNvSpPr>
          <p:nvPr/>
        </p:nvSpPr>
        <p:spPr>
          <a:xfrm rot="10800000">
            <a:off x="4201716" y="201215"/>
            <a:ext cx="4942285" cy="4942285"/>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sz="1350"/>
          </a:p>
        </p:txBody>
      </p:sp>
      <p:sp>
        <p:nvSpPr>
          <p:cNvPr id="18" name="Rectangle 17">
            <a:extLst>
              <a:ext uri="{FF2B5EF4-FFF2-40B4-BE49-F238E27FC236}">
                <a16:creationId xmlns:a16="http://schemas.microsoft.com/office/drawing/2014/main" id="{CA4F2DFA-2F27-43FB-B08C-0787FA44B0D1}"/>
              </a:ext>
            </a:extLst>
          </p:cNvPr>
          <p:cNvSpPr>
            <a:spLocks noChangeAspect="1"/>
          </p:cNvSpPr>
          <p:nvPr/>
        </p:nvSpPr>
        <p:spPr>
          <a:xfrm>
            <a:off x="0" y="0"/>
            <a:ext cx="4942285" cy="4942285"/>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sz="1350"/>
          </a:p>
        </p:txBody>
      </p:sp>
      <p:sp>
        <p:nvSpPr>
          <p:cNvPr id="19" name="Rectangle 18">
            <a:extLst>
              <a:ext uri="{FF2B5EF4-FFF2-40B4-BE49-F238E27FC236}">
                <a16:creationId xmlns:a16="http://schemas.microsoft.com/office/drawing/2014/main" id="{7D750354-CD8D-4A3B-A7AC-04622BCB0499}"/>
              </a:ext>
            </a:extLst>
          </p:cNvPr>
          <p:cNvSpPr/>
          <p:nvPr/>
        </p:nvSpPr>
        <p:spPr>
          <a:xfrm>
            <a:off x="0" y="0"/>
            <a:ext cx="9144000" cy="51435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sz="1350" dirty="0"/>
          </a:p>
        </p:txBody>
      </p:sp>
      <p:sp>
        <p:nvSpPr>
          <p:cNvPr id="2" name="Title 1">
            <a:extLst>
              <a:ext uri="{FF2B5EF4-FFF2-40B4-BE49-F238E27FC236}">
                <a16:creationId xmlns:a16="http://schemas.microsoft.com/office/drawing/2014/main" id="{7F3ED3C6-DA43-4D1C-9056-407A4FB1C6AB}"/>
              </a:ext>
            </a:extLst>
          </p:cNvPr>
          <p:cNvSpPr>
            <a:spLocks noGrp="1"/>
          </p:cNvSpPr>
          <p:nvPr>
            <p:ph type="title"/>
          </p:nvPr>
        </p:nvSpPr>
        <p:spPr>
          <a:xfrm>
            <a:off x="413148" y="411957"/>
            <a:ext cx="8317706" cy="4319588"/>
          </a:xfrm>
        </p:spPr>
        <p:txBody>
          <a:bodyPr/>
          <a:lstStyle>
            <a:lvl1pPr>
              <a:defRPr sz="66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720CEB41-E921-45ED-951A-861E31E01336}"/>
              </a:ext>
            </a:extLst>
          </p:cNvPr>
          <p:cNvSpPr>
            <a:spLocks noGrp="1"/>
          </p:cNvSpPr>
          <p:nvPr>
            <p:ph type="dt" sz="half" idx="10"/>
          </p:nvPr>
        </p:nvSpPr>
        <p:spPr/>
        <p:txBody>
          <a:bodyPr/>
          <a:lstStyle/>
          <a:p>
            <a:fld id="{1684492B-74D7-624F-B720-5E74F0A3FC5D}" type="datetime1">
              <a:rPr lang="en-US" smtClean="0"/>
              <a:t>7/15/22</a:t>
            </a:fld>
            <a:endParaRPr lang="en-US"/>
          </a:p>
        </p:txBody>
      </p:sp>
      <p:sp>
        <p:nvSpPr>
          <p:cNvPr id="4" name="Footer Placeholder 3">
            <a:extLst>
              <a:ext uri="{FF2B5EF4-FFF2-40B4-BE49-F238E27FC236}">
                <a16:creationId xmlns:a16="http://schemas.microsoft.com/office/drawing/2014/main" id="{8F6B422D-769C-4E63-8763-ABBB885007E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D38FB6F-2D68-40C0-B628-142011F34A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82829204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5ED88E92-14F3-4B58-9E48-1D79E139A89E}"/>
              </a:ext>
            </a:extLst>
          </p:cNvPr>
          <p:cNvGrpSpPr/>
          <p:nvPr/>
        </p:nvGrpSpPr>
        <p:grpSpPr>
          <a:xfrm>
            <a:off x="1" y="0"/>
            <a:ext cx="9143999" cy="5146200"/>
            <a:chOff x="1" y="0"/>
            <a:chExt cx="12191999" cy="6861600"/>
          </a:xfrm>
        </p:grpSpPr>
        <p:sp>
          <p:nvSpPr>
            <p:cNvPr id="6" name="Rectangle 5">
              <a:extLst>
                <a:ext uri="{FF2B5EF4-FFF2-40B4-BE49-F238E27FC236}">
                  <a16:creationId xmlns:a16="http://schemas.microsoft.com/office/drawing/2014/main" id="{A6466AE7-32B6-4334-AF41-B9387E6726C5}"/>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sz="1350"/>
            </a:p>
          </p:txBody>
        </p:sp>
        <p:sp>
          <p:nvSpPr>
            <p:cNvPr id="7" name="Oval 6">
              <a:extLst>
                <a:ext uri="{FF2B5EF4-FFF2-40B4-BE49-F238E27FC236}">
                  <a16:creationId xmlns:a16="http://schemas.microsoft.com/office/drawing/2014/main" id="{659C09F8-90CD-443F-9AA1-D08C56A605BB}"/>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sz="1350"/>
            </a:p>
          </p:txBody>
        </p:sp>
        <p:sp>
          <p:nvSpPr>
            <p:cNvPr id="8" name="Oval 7">
              <a:extLst>
                <a:ext uri="{FF2B5EF4-FFF2-40B4-BE49-F238E27FC236}">
                  <a16:creationId xmlns:a16="http://schemas.microsoft.com/office/drawing/2014/main" id="{DC7304AB-BE7D-45AC-A876-4A24543AE5B3}"/>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sz="1350" dirty="0"/>
            </a:p>
          </p:txBody>
        </p:sp>
        <p:grpSp>
          <p:nvGrpSpPr>
            <p:cNvPr id="9" name="Group 8">
              <a:extLst>
                <a:ext uri="{FF2B5EF4-FFF2-40B4-BE49-F238E27FC236}">
                  <a16:creationId xmlns:a16="http://schemas.microsoft.com/office/drawing/2014/main" id="{8E11922B-DDB3-46D7-B1BD-C1CCDB3C42E3}"/>
                </a:ext>
              </a:extLst>
            </p:cNvPr>
            <p:cNvGrpSpPr>
              <a:grpSpLocks noChangeAspect="1"/>
            </p:cNvGrpSpPr>
            <p:nvPr/>
          </p:nvGrpSpPr>
          <p:grpSpPr>
            <a:xfrm>
              <a:off x="690092" y="0"/>
              <a:ext cx="10800000" cy="6858000"/>
              <a:chOff x="2328000" y="0"/>
              <a:chExt cx="2880000" cy="1440000"/>
            </a:xfrm>
          </p:grpSpPr>
          <p:sp>
            <p:nvSpPr>
              <p:cNvPr id="14" name="Rectangle 13">
                <a:extLst>
                  <a:ext uri="{FF2B5EF4-FFF2-40B4-BE49-F238E27FC236}">
                    <a16:creationId xmlns:a16="http://schemas.microsoft.com/office/drawing/2014/main" id="{C580F8F6-E662-4BCD-AC9C-7E5DDBD5A773}"/>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sz="1350"/>
              </a:p>
            </p:txBody>
          </p:sp>
          <p:sp>
            <p:nvSpPr>
              <p:cNvPr id="15" name="Rectangle 14">
                <a:extLst>
                  <a:ext uri="{FF2B5EF4-FFF2-40B4-BE49-F238E27FC236}">
                    <a16:creationId xmlns:a16="http://schemas.microsoft.com/office/drawing/2014/main" id="{9A333FE5-ADB0-48EE-A1A6-9AA36DA343A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sz="1350"/>
              </a:p>
            </p:txBody>
          </p:sp>
        </p:grpSp>
        <p:grpSp>
          <p:nvGrpSpPr>
            <p:cNvPr id="10" name="Group 9">
              <a:extLst>
                <a:ext uri="{FF2B5EF4-FFF2-40B4-BE49-F238E27FC236}">
                  <a16:creationId xmlns:a16="http://schemas.microsoft.com/office/drawing/2014/main" id="{0B09CD4F-6DF4-48AA-BD35-23E3F2A643F7}"/>
                </a:ext>
              </a:extLst>
            </p:cNvPr>
            <p:cNvGrpSpPr>
              <a:grpSpLocks noChangeAspect="1"/>
            </p:cNvGrpSpPr>
            <p:nvPr/>
          </p:nvGrpSpPr>
          <p:grpSpPr>
            <a:xfrm rot="5400000">
              <a:off x="7048499" y="1714500"/>
              <a:ext cx="6858000" cy="3429000"/>
              <a:chOff x="0" y="0"/>
              <a:chExt cx="2880000" cy="1440000"/>
            </a:xfrm>
          </p:grpSpPr>
          <p:sp>
            <p:nvSpPr>
              <p:cNvPr id="12" name="Rectangle 11">
                <a:extLst>
                  <a:ext uri="{FF2B5EF4-FFF2-40B4-BE49-F238E27FC236}">
                    <a16:creationId xmlns:a16="http://schemas.microsoft.com/office/drawing/2014/main" id="{02223219-ACCC-42F2-A1B4-E3C8C8AB12A4}"/>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sz="1350"/>
              </a:p>
            </p:txBody>
          </p:sp>
          <p:sp>
            <p:nvSpPr>
              <p:cNvPr id="13" name="Rectangle 12">
                <a:extLst>
                  <a:ext uri="{FF2B5EF4-FFF2-40B4-BE49-F238E27FC236}">
                    <a16:creationId xmlns:a16="http://schemas.microsoft.com/office/drawing/2014/main" id="{1510B0E9-9BA0-4357-9E04-554C19BAAC8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sz="1350"/>
              </a:p>
            </p:txBody>
          </p:sp>
        </p:grpSp>
        <p:sp>
          <p:nvSpPr>
            <p:cNvPr id="11" name="Rectangle 10">
              <a:extLst>
                <a:ext uri="{FF2B5EF4-FFF2-40B4-BE49-F238E27FC236}">
                  <a16:creationId xmlns:a16="http://schemas.microsoft.com/office/drawing/2014/main" id="{DF06DA80-525A-4C9E-A441-50630AA772A4}"/>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sz="1350"/>
            </a:p>
          </p:txBody>
        </p:sp>
      </p:grpSp>
      <p:sp>
        <p:nvSpPr>
          <p:cNvPr id="16" name="Rectangle 15">
            <a:extLst>
              <a:ext uri="{FF2B5EF4-FFF2-40B4-BE49-F238E27FC236}">
                <a16:creationId xmlns:a16="http://schemas.microsoft.com/office/drawing/2014/main" id="{E841E027-8E53-4FEB-8605-2124D85731CA}"/>
              </a:ext>
            </a:extLst>
          </p:cNvPr>
          <p:cNvSpPr/>
          <p:nvPr/>
        </p:nvSpPr>
        <p:spPr>
          <a:xfrm>
            <a:off x="0" y="0"/>
            <a:ext cx="9144000" cy="51435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sz="1350" dirty="0"/>
          </a:p>
        </p:txBody>
      </p:sp>
      <p:sp>
        <p:nvSpPr>
          <p:cNvPr id="2" name="Date Placeholder 1">
            <a:extLst>
              <a:ext uri="{FF2B5EF4-FFF2-40B4-BE49-F238E27FC236}">
                <a16:creationId xmlns:a16="http://schemas.microsoft.com/office/drawing/2014/main" id="{7DD871A2-AE80-4408-AA95-DC60D132E9E3}"/>
              </a:ext>
            </a:extLst>
          </p:cNvPr>
          <p:cNvSpPr>
            <a:spLocks noGrp="1"/>
          </p:cNvSpPr>
          <p:nvPr>
            <p:ph type="dt" sz="half" idx="10"/>
          </p:nvPr>
        </p:nvSpPr>
        <p:spPr/>
        <p:txBody>
          <a:bodyPr/>
          <a:lstStyle/>
          <a:p>
            <a:fld id="{096C3A65-93A4-CF44-8540-D8072AEEB439}" type="datetime1">
              <a:rPr lang="en-US" smtClean="0"/>
              <a:t>7/15/22</a:t>
            </a:fld>
            <a:endParaRPr lang="en-US"/>
          </a:p>
        </p:txBody>
      </p:sp>
      <p:sp>
        <p:nvSpPr>
          <p:cNvPr id="3" name="Footer Placeholder 2">
            <a:extLst>
              <a:ext uri="{FF2B5EF4-FFF2-40B4-BE49-F238E27FC236}">
                <a16:creationId xmlns:a16="http://schemas.microsoft.com/office/drawing/2014/main" id="{DDD122A1-7B97-4979-B319-1CE0A4A4978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6209A76-7DCD-477A-A6BA-EEA63FF94082}"/>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80681706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D5C0F5C-A529-490C-8941-78F10C6A00D3}"/>
              </a:ext>
            </a:extLst>
          </p:cNvPr>
          <p:cNvGrpSpPr/>
          <p:nvPr/>
        </p:nvGrpSpPr>
        <p:grpSpPr>
          <a:xfrm flipH="1">
            <a:off x="1" y="0"/>
            <a:ext cx="9143999" cy="5143501"/>
            <a:chOff x="0" y="-2"/>
            <a:chExt cx="12191999" cy="6858001"/>
          </a:xfrm>
        </p:grpSpPr>
        <p:sp>
          <p:nvSpPr>
            <p:cNvPr id="9" name="Rectangle 8">
              <a:extLst>
                <a:ext uri="{FF2B5EF4-FFF2-40B4-BE49-F238E27FC236}">
                  <a16:creationId xmlns:a16="http://schemas.microsoft.com/office/drawing/2014/main" id="{14A8D739-B942-4545-9459-A6CAF0444D1F}"/>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nvGrpSpPr>
            <p:cNvPr id="10" name="Group 9">
              <a:extLst>
                <a:ext uri="{FF2B5EF4-FFF2-40B4-BE49-F238E27FC236}">
                  <a16:creationId xmlns:a16="http://schemas.microsoft.com/office/drawing/2014/main" id="{4BB38CCA-110B-4404-9363-BFFA76C096D2}"/>
                </a:ext>
              </a:extLst>
            </p:cNvPr>
            <p:cNvGrpSpPr/>
            <p:nvPr/>
          </p:nvGrpSpPr>
          <p:grpSpPr>
            <a:xfrm rot="16200000">
              <a:off x="2295528" y="-2295528"/>
              <a:ext cx="6858000" cy="11449051"/>
              <a:chOff x="0" y="2333625"/>
              <a:chExt cx="9515474" cy="3766109"/>
            </a:xfrm>
          </p:grpSpPr>
          <p:sp>
            <p:nvSpPr>
              <p:cNvPr id="20" name="Rectangle 19">
                <a:extLst>
                  <a:ext uri="{FF2B5EF4-FFF2-40B4-BE49-F238E27FC236}">
                    <a16:creationId xmlns:a16="http://schemas.microsoft.com/office/drawing/2014/main" id="{B223FE99-C58F-4A56-8F8E-2942FF74E4BD}"/>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1" name="Rectangle 20">
                <a:extLst>
                  <a:ext uri="{FF2B5EF4-FFF2-40B4-BE49-F238E27FC236}">
                    <a16:creationId xmlns:a16="http://schemas.microsoft.com/office/drawing/2014/main" id="{DBBD4511-8AB6-4BD3-8410-7FB3EC8D42B2}"/>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grpSp>
          <p:nvGrpSpPr>
            <p:cNvPr id="11" name="Group 10">
              <a:extLst>
                <a:ext uri="{FF2B5EF4-FFF2-40B4-BE49-F238E27FC236}">
                  <a16:creationId xmlns:a16="http://schemas.microsoft.com/office/drawing/2014/main" id="{6A8CA067-2248-4BD3-B56E-2C014AEB2273}"/>
                </a:ext>
              </a:extLst>
            </p:cNvPr>
            <p:cNvGrpSpPr>
              <a:grpSpLocks noChangeAspect="1"/>
            </p:cNvGrpSpPr>
            <p:nvPr/>
          </p:nvGrpSpPr>
          <p:grpSpPr>
            <a:xfrm rot="5400000">
              <a:off x="3583369" y="-3583369"/>
              <a:ext cx="4713262" cy="11880000"/>
              <a:chOff x="1" y="0"/>
              <a:chExt cx="8305797" cy="6858000"/>
            </a:xfrm>
          </p:grpSpPr>
          <p:sp>
            <p:nvSpPr>
              <p:cNvPr id="18" name="Rectangle 17">
                <a:extLst>
                  <a:ext uri="{FF2B5EF4-FFF2-40B4-BE49-F238E27FC236}">
                    <a16:creationId xmlns:a16="http://schemas.microsoft.com/office/drawing/2014/main" id="{8C017B9B-2727-4255-8F80-9D4C2A5AE297}"/>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19" name="Rectangle 18">
                <a:extLst>
                  <a:ext uri="{FF2B5EF4-FFF2-40B4-BE49-F238E27FC236}">
                    <a16:creationId xmlns:a16="http://schemas.microsoft.com/office/drawing/2014/main" id="{693C5F16-BC47-4707-B6B7-DC5262ACDC51}"/>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p>
            </p:txBody>
          </p:sp>
        </p:grpSp>
        <p:grpSp>
          <p:nvGrpSpPr>
            <p:cNvPr id="12" name="Group 11">
              <a:extLst>
                <a:ext uri="{FF2B5EF4-FFF2-40B4-BE49-F238E27FC236}">
                  <a16:creationId xmlns:a16="http://schemas.microsoft.com/office/drawing/2014/main" id="{2E88FE13-0734-4BB3-B4D1-7C53A194DA84}"/>
                </a:ext>
              </a:extLst>
            </p:cNvPr>
            <p:cNvGrpSpPr/>
            <p:nvPr/>
          </p:nvGrpSpPr>
          <p:grpSpPr>
            <a:xfrm>
              <a:off x="2676525" y="0"/>
              <a:ext cx="9515473" cy="3766109"/>
              <a:chOff x="2333625" y="2433367"/>
              <a:chExt cx="9897159" cy="3766109"/>
            </a:xfrm>
          </p:grpSpPr>
          <p:sp>
            <p:nvSpPr>
              <p:cNvPr id="16" name="Rectangle 15">
                <a:extLst>
                  <a:ext uri="{FF2B5EF4-FFF2-40B4-BE49-F238E27FC236}">
                    <a16:creationId xmlns:a16="http://schemas.microsoft.com/office/drawing/2014/main" id="{5C9B7EF7-1EDF-4AC7-8E40-C2801783AC85}"/>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7" name="Rectangle 16">
                <a:extLst>
                  <a:ext uri="{FF2B5EF4-FFF2-40B4-BE49-F238E27FC236}">
                    <a16:creationId xmlns:a16="http://schemas.microsoft.com/office/drawing/2014/main" id="{925CA0A0-9A3F-498E-983D-B3285EF5AD9A}"/>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grpSp>
          <p:nvGrpSpPr>
            <p:cNvPr id="13" name="Group 12">
              <a:extLst>
                <a:ext uri="{FF2B5EF4-FFF2-40B4-BE49-F238E27FC236}">
                  <a16:creationId xmlns:a16="http://schemas.microsoft.com/office/drawing/2014/main" id="{A5171814-E4F0-44B5-BC3F-588512210991}"/>
                </a:ext>
              </a:extLst>
            </p:cNvPr>
            <p:cNvGrpSpPr/>
            <p:nvPr/>
          </p:nvGrpSpPr>
          <p:grpSpPr>
            <a:xfrm>
              <a:off x="0" y="0"/>
              <a:ext cx="9515473" cy="3766109"/>
              <a:chOff x="0" y="2333625"/>
              <a:chExt cx="9515473" cy="3766109"/>
            </a:xfrm>
          </p:grpSpPr>
          <p:sp>
            <p:nvSpPr>
              <p:cNvPr id="14" name="Rectangle 13">
                <a:extLst>
                  <a:ext uri="{FF2B5EF4-FFF2-40B4-BE49-F238E27FC236}">
                    <a16:creationId xmlns:a16="http://schemas.microsoft.com/office/drawing/2014/main" id="{8E666ACD-EB1C-4732-971B-C3B26061DB8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5" name="Rectangle 14">
                <a:extLst>
                  <a:ext uri="{FF2B5EF4-FFF2-40B4-BE49-F238E27FC236}">
                    <a16:creationId xmlns:a16="http://schemas.microsoft.com/office/drawing/2014/main" id="{2A4E213B-7F96-44C1-90B3-B72E9387BF73}"/>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grpSp>
      <p:sp>
        <p:nvSpPr>
          <p:cNvPr id="22" name="Rectangle 21">
            <a:extLst>
              <a:ext uri="{FF2B5EF4-FFF2-40B4-BE49-F238E27FC236}">
                <a16:creationId xmlns:a16="http://schemas.microsoft.com/office/drawing/2014/main" id="{BFE392AA-35E5-40E5-9309-284A0C541061}"/>
              </a:ext>
            </a:extLst>
          </p:cNvPr>
          <p:cNvSpPr/>
          <p:nvPr/>
        </p:nvSpPr>
        <p:spPr>
          <a:xfrm>
            <a:off x="0" y="0"/>
            <a:ext cx="9144000" cy="51435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sz="1350" dirty="0"/>
          </a:p>
        </p:txBody>
      </p:sp>
      <p:sp>
        <p:nvSpPr>
          <p:cNvPr id="2" name="Title 1">
            <a:extLst>
              <a:ext uri="{FF2B5EF4-FFF2-40B4-BE49-F238E27FC236}">
                <a16:creationId xmlns:a16="http://schemas.microsoft.com/office/drawing/2014/main" id="{71A8188C-9713-46E1-AA5C-C84FE515F3A2}"/>
              </a:ext>
            </a:extLst>
          </p:cNvPr>
          <p:cNvSpPr>
            <a:spLocks noGrp="1"/>
          </p:cNvSpPr>
          <p:nvPr>
            <p:ph type="title"/>
          </p:nvPr>
        </p:nvSpPr>
        <p:spPr>
          <a:xfrm>
            <a:off x="405000" y="405000"/>
            <a:ext cx="3383569" cy="2078831"/>
          </a:xfrm>
        </p:spPr>
        <p:txBody>
          <a:bodyPr anchor="t"/>
          <a:lstStyle>
            <a:lvl1pPr>
              <a:defRPr sz="45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E192CC-893A-4A84-A7E9-F389D83F0B16}"/>
              </a:ext>
            </a:extLst>
          </p:cNvPr>
          <p:cNvSpPr>
            <a:spLocks noGrp="1"/>
          </p:cNvSpPr>
          <p:nvPr>
            <p:ph idx="1"/>
          </p:nvPr>
        </p:nvSpPr>
        <p:spPr>
          <a:xfrm>
            <a:off x="3924300" y="405000"/>
            <a:ext cx="4806552" cy="4319588"/>
          </a:xfrm>
        </p:spPr>
        <p:txBody>
          <a:bodyPr/>
          <a:lstStyle>
            <a:lvl1pPr>
              <a:defRPr sz="2400"/>
            </a:lvl1pPr>
            <a:lvl2pPr>
              <a:defRPr sz="1800"/>
            </a:lvl2pPr>
            <a:lvl3pPr>
              <a:defRPr sz="1350"/>
            </a:lvl3pPr>
            <a:lvl4pPr>
              <a:defRPr sz="1350"/>
            </a:lvl4pPr>
            <a:lvl5pPr>
              <a:defRPr sz="135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6CC7765-7D44-43DD-A1DF-419D3E1C625F}"/>
              </a:ext>
            </a:extLst>
          </p:cNvPr>
          <p:cNvSpPr>
            <a:spLocks noGrp="1"/>
          </p:cNvSpPr>
          <p:nvPr>
            <p:ph type="body" sz="half" idx="2"/>
          </p:nvPr>
        </p:nvSpPr>
        <p:spPr>
          <a:xfrm>
            <a:off x="405000" y="2652713"/>
            <a:ext cx="3383570" cy="2078831"/>
          </a:xfrm>
        </p:spPr>
        <p:txBody>
          <a:bodyPr/>
          <a:lstStyle>
            <a:lvl1pPr marL="0" indent="0">
              <a:buNone/>
              <a:defRPr sz="1200" cap="all" spc="225" baseline="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C6D36875-AFB0-4905-8C9E-A72B4F59775E}"/>
              </a:ext>
            </a:extLst>
          </p:cNvPr>
          <p:cNvSpPr>
            <a:spLocks noGrp="1"/>
          </p:cNvSpPr>
          <p:nvPr>
            <p:ph type="dt" sz="half" idx="10"/>
          </p:nvPr>
        </p:nvSpPr>
        <p:spPr/>
        <p:txBody>
          <a:bodyPr/>
          <a:lstStyle/>
          <a:p>
            <a:fld id="{51AE0B61-FC03-664E-9F81-33DF4C4BB264}" type="datetime1">
              <a:rPr lang="en-US" smtClean="0"/>
              <a:t>7/15/22</a:t>
            </a:fld>
            <a:endParaRPr lang="en-US"/>
          </a:p>
        </p:txBody>
      </p:sp>
      <p:sp>
        <p:nvSpPr>
          <p:cNvPr id="6" name="Footer Placeholder 5">
            <a:extLst>
              <a:ext uri="{FF2B5EF4-FFF2-40B4-BE49-F238E27FC236}">
                <a16:creationId xmlns:a16="http://schemas.microsoft.com/office/drawing/2014/main" id="{25437ABF-7E70-4E45-A67B-C503BF182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8016CA-2983-47BF-BA09-2130A40C8763}"/>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44673560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97E00A2-2906-4C97-9D1F-C789D3ADD373}"/>
              </a:ext>
            </a:extLst>
          </p:cNvPr>
          <p:cNvGrpSpPr/>
          <p:nvPr/>
        </p:nvGrpSpPr>
        <p:grpSpPr>
          <a:xfrm rot="10800000">
            <a:off x="1044000" y="0"/>
            <a:ext cx="8100000" cy="5143500"/>
            <a:chOff x="0" y="0"/>
            <a:chExt cx="10800000" cy="6858000"/>
          </a:xfrm>
        </p:grpSpPr>
        <p:sp>
          <p:nvSpPr>
            <p:cNvPr id="9" name="Rectangle 8">
              <a:extLst>
                <a:ext uri="{FF2B5EF4-FFF2-40B4-BE49-F238E27FC236}">
                  <a16:creationId xmlns:a16="http://schemas.microsoft.com/office/drawing/2014/main" id="{59CE8EF9-87D6-47FD-B7D3-2D48D8E48AC3}"/>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sz="1350"/>
            </a:p>
          </p:txBody>
        </p:sp>
        <p:sp>
          <p:nvSpPr>
            <p:cNvPr id="10" name="Rectangle 9">
              <a:extLst>
                <a:ext uri="{FF2B5EF4-FFF2-40B4-BE49-F238E27FC236}">
                  <a16:creationId xmlns:a16="http://schemas.microsoft.com/office/drawing/2014/main" id="{6784998E-9D37-4D0D-889A-C67531E5295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sz="1350"/>
            </a:p>
          </p:txBody>
        </p:sp>
      </p:grpSp>
      <p:grpSp>
        <p:nvGrpSpPr>
          <p:cNvPr id="11" name="Group 10">
            <a:extLst>
              <a:ext uri="{FF2B5EF4-FFF2-40B4-BE49-F238E27FC236}">
                <a16:creationId xmlns:a16="http://schemas.microsoft.com/office/drawing/2014/main" id="{8B575B0B-C502-438E-967C-64D268031426}"/>
              </a:ext>
            </a:extLst>
          </p:cNvPr>
          <p:cNvGrpSpPr>
            <a:grpSpLocks noChangeAspect="1"/>
          </p:cNvGrpSpPr>
          <p:nvPr/>
        </p:nvGrpSpPr>
        <p:grpSpPr>
          <a:xfrm rot="16200000" flipH="1">
            <a:off x="-1285875" y="1285875"/>
            <a:ext cx="5143500" cy="2571750"/>
            <a:chOff x="0" y="0"/>
            <a:chExt cx="2880000" cy="1440000"/>
          </a:xfrm>
        </p:grpSpPr>
        <p:sp>
          <p:nvSpPr>
            <p:cNvPr id="12" name="Rectangle 11">
              <a:extLst>
                <a:ext uri="{FF2B5EF4-FFF2-40B4-BE49-F238E27FC236}">
                  <a16:creationId xmlns:a16="http://schemas.microsoft.com/office/drawing/2014/main" id="{4FC29931-00EB-4F74-BE4C-172A4C282A26}"/>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sz="1350"/>
            </a:p>
          </p:txBody>
        </p:sp>
        <p:sp>
          <p:nvSpPr>
            <p:cNvPr id="13" name="Rectangle 12">
              <a:extLst>
                <a:ext uri="{FF2B5EF4-FFF2-40B4-BE49-F238E27FC236}">
                  <a16:creationId xmlns:a16="http://schemas.microsoft.com/office/drawing/2014/main" id="{989B4C87-FDD3-406D-BE06-3ABF69905E0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sz="1350"/>
            </a:p>
          </p:txBody>
        </p:sp>
      </p:grpSp>
      <p:sp>
        <p:nvSpPr>
          <p:cNvPr id="14" name="Rectangle 13">
            <a:extLst>
              <a:ext uri="{FF2B5EF4-FFF2-40B4-BE49-F238E27FC236}">
                <a16:creationId xmlns:a16="http://schemas.microsoft.com/office/drawing/2014/main" id="{FD817A89-A0E1-4190-90AE-0571E6CE8FC6}"/>
              </a:ext>
            </a:extLst>
          </p:cNvPr>
          <p:cNvSpPr>
            <a:spLocks noChangeAspect="1"/>
          </p:cNvSpPr>
          <p:nvPr/>
        </p:nvSpPr>
        <p:spPr>
          <a:xfrm rot="10800000">
            <a:off x="4201716" y="201215"/>
            <a:ext cx="4942285" cy="4942285"/>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sz="1350"/>
          </a:p>
        </p:txBody>
      </p:sp>
      <p:sp>
        <p:nvSpPr>
          <p:cNvPr id="15" name="Rectangle 14">
            <a:extLst>
              <a:ext uri="{FF2B5EF4-FFF2-40B4-BE49-F238E27FC236}">
                <a16:creationId xmlns:a16="http://schemas.microsoft.com/office/drawing/2014/main" id="{4FD20388-C666-4992-920D-5F034214950C}"/>
              </a:ext>
            </a:extLst>
          </p:cNvPr>
          <p:cNvSpPr>
            <a:spLocks noChangeAspect="1"/>
          </p:cNvSpPr>
          <p:nvPr/>
        </p:nvSpPr>
        <p:spPr>
          <a:xfrm>
            <a:off x="0" y="0"/>
            <a:ext cx="4942285" cy="4942285"/>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sz="1350"/>
          </a:p>
        </p:txBody>
      </p:sp>
      <p:sp>
        <p:nvSpPr>
          <p:cNvPr id="16" name="Rectangle 15">
            <a:extLst>
              <a:ext uri="{FF2B5EF4-FFF2-40B4-BE49-F238E27FC236}">
                <a16:creationId xmlns:a16="http://schemas.microsoft.com/office/drawing/2014/main" id="{FCAB0CC3-A07E-43B8-9B34-0A67C1806DE1}"/>
              </a:ext>
            </a:extLst>
          </p:cNvPr>
          <p:cNvSpPr/>
          <p:nvPr/>
        </p:nvSpPr>
        <p:spPr>
          <a:xfrm>
            <a:off x="0" y="0"/>
            <a:ext cx="9144000" cy="51435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sz="1350" dirty="0"/>
          </a:p>
        </p:txBody>
      </p:sp>
      <p:sp>
        <p:nvSpPr>
          <p:cNvPr id="2" name="Title 1">
            <a:extLst>
              <a:ext uri="{FF2B5EF4-FFF2-40B4-BE49-F238E27FC236}">
                <a16:creationId xmlns:a16="http://schemas.microsoft.com/office/drawing/2014/main" id="{F91800A6-9706-4B81-B957-C950A5F77490}"/>
              </a:ext>
            </a:extLst>
          </p:cNvPr>
          <p:cNvSpPr>
            <a:spLocks noGrp="1"/>
          </p:cNvSpPr>
          <p:nvPr>
            <p:ph type="title"/>
          </p:nvPr>
        </p:nvSpPr>
        <p:spPr>
          <a:xfrm>
            <a:off x="405000" y="405000"/>
            <a:ext cx="3383569" cy="2078831"/>
          </a:xfrm>
        </p:spPr>
        <p:txBody>
          <a:bodyPr anchor="t"/>
          <a:lstStyle>
            <a:lvl1pPr>
              <a:defRPr sz="45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CA17652B-AA0D-4574-AF1D-7F7442D84B0B}"/>
              </a:ext>
            </a:extLst>
          </p:cNvPr>
          <p:cNvSpPr>
            <a:spLocks noGrp="1"/>
          </p:cNvSpPr>
          <p:nvPr>
            <p:ph type="pic" idx="1"/>
          </p:nvPr>
        </p:nvSpPr>
        <p:spPr>
          <a:xfrm>
            <a:off x="3924300" y="411956"/>
            <a:ext cx="4806552" cy="4319588"/>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CA19547-D24B-4BD1-8C26-318450B171B3}"/>
              </a:ext>
            </a:extLst>
          </p:cNvPr>
          <p:cNvSpPr>
            <a:spLocks noGrp="1"/>
          </p:cNvSpPr>
          <p:nvPr>
            <p:ph type="body" sz="half" idx="2"/>
          </p:nvPr>
        </p:nvSpPr>
        <p:spPr>
          <a:xfrm>
            <a:off x="405000" y="2652712"/>
            <a:ext cx="3383569" cy="2078831"/>
          </a:xfrm>
        </p:spPr>
        <p:txBody>
          <a:bodyPr/>
          <a:lstStyle>
            <a:lvl1pPr marL="0" indent="0">
              <a:buNone/>
              <a:defRPr sz="1200" cap="all" spc="225" baseline="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FC3A22E6-7E01-4547-8555-B2C197543921}"/>
              </a:ext>
            </a:extLst>
          </p:cNvPr>
          <p:cNvSpPr>
            <a:spLocks noGrp="1"/>
          </p:cNvSpPr>
          <p:nvPr>
            <p:ph type="dt" sz="half" idx="10"/>
          </p:nvPr>
        </p:nvSpPr>
        <p:spPr/>
        <p:txBody>
          <a:bodyPr/>
          <a:lstStyle/>
          <a:p>
            <a:fld id="{11D94651-0225-5C4B-911C-C7223BC53FC5}" type="datetime1">
              <a:rPr lang="en-US" smtClean="0"/>
              <a:t>7/15/22</a:t>
            </a:fld>
            <a:endParaRPr lang="en-US"/>
          </a:p>
        </p:txBody>
      </p:sp>
      <p:sp>
        <p:nvSpPr>
          <p:cNvPr id="6" name="Footer Placeholder 5">
            <a:extLst>
              <a:ext uri="{FF2B5EF4-FFF2-40B4-BE49-F238E27FC236}">
                <a16:creationId xmlns:a16="http://schemas.microsoft.com/office/drawing/2014/main" id="{A90F6BEC-98F3-43FE-BA9B-B046D8917FF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2FAF54-57F0-46F9-A1BA-B554E14017DF}"/>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65008530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C461672-F18A-4768-9850-0531FD3720BA}"/>
              </a:ext>
            </a:extLst>
          </p:cNvPr>
          <p:cNvGrpSpPr/>
          <p:nvPr/>
        </p:nvGrpSpPr>
        <p:grpSpPr>
          <a:xfrm rot="10800000">
            <a:off x="4441372" y="2157331"/>
            <a:ext cx="4702628" cy="2986169"/>
            <a:chOff x="0" y="0"/>
            <a:chExt cx="10800000" cy="6858000"/>
          </a:xfrm>
        </p:grpSpPr>
        <p:sp>
          <p:nvSpPr>
            <p:cNvPr id="8" name="Rectangle 7">
              <a:extLst>
                <a:ext uri="{FF2B5EF4-FFF2-40B4-BE49-F238E27FC236}">
                  <a16:creationId xmlns:a16="http://schemas.microsoft.com/office/drawing/2014/main" id="{9FA73898-D78C-45F9-AFC1-2AB16F6725C2}"/>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sz="1350"/>
            </a:p>
          </p:txBody>
        </p:sp>
        <p:sp>
          <p:nvSpPr>
            <p:cNvPr id="9" name="Rectangle 8">
              <a:extLst>
                <a:ext uri="{FF2B5EF4-FFF2-40B4-BE49-F238E27FC236}">
                  <a16:creationId xmlns:a16="http://schemas.microsoft.com/office/drawing/2014/main" id="{4FC423E3-700B-43D6-A2CB-F3C871632C20}"/>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sz="1350"/>
            </a:p>
          </p:txBody>
        </p:sp>
      </p:grpSp>
      <p:grpSp>
        <p:nvGrpSpPr>
          <p:cNvPr id="10" name="Group 9">
            <a:extLst>
              <a:ext uri="{FF2B5EF4-FFF2-40B4-BE49-F238E27FC236}">
                <a16:creationId xmlns:a16="http://schemas.microsoft.com/office/drawing/2014/main" id="{82F05B2A-1EC7-4131-B899-C7ECB9A502EB}"/>
              </a:ext>
            </a:extLst>
          </p:cNvPr>
          <p:cNvGrpSpPr>
            <a:grpSpLocks noChangeAspect="1"/>
          </p:cNvGrpSpPr>
          <p:nvPr/>
        </p:nvGrpSpPr>
        <p:grpSpPr>
          <a:xfrm flipH="1">
            <a:off x="0" y="0"/>
            <a:ext cx="7021286" cy="3510643"/>
            <a:chOff x="0" y="0"/>
            <a:chExt cx="2880000" cy="1440000"/>
          </a:xfrm>
        </p:grpSpPr>
        <p:sp>
          <p:nvSpPr>
            <p:cNvPr id="11" name="Rectangle 10">
              <a:extLst>
                <a:ext uri="{FF2B5EF4-FFF2-40B4-BE49-F238E27FC236}">
                  <a16:creationId xmlns:a16="http://schemas.microsoft.com/office/drawing/2014/main" id="{97711D4C-4FFE-4151-B53D-60890F0F5827}"/>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sz="1350"/>
            </a:p>
          </p:txBody>
        </p:sp>
        <p:sp>
          <p:nvSpPr>
            <p:cNvPr id="12" name="Rectangle 11">
              <a:extLst>
                <a:ext uri="{FF2B5EF4-FFF2-40B4-BE49-F238E27FC236}">
                  <a16:creationId xmlns:a16="http://schemas.microsoft.com/office/drawing/2014/main" id="{F69D6393-413D-4151-BC2C-43161BE4A79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sz="1350"/>
            </a:p>
          </p:txBody>
        </p:sp>
      </p:grpSp>
      <p:sp>
        <p:nvSpPr>
          <p:cNvPr id="13" name="Rectangle 12">
            <a:extLst>
              <a:ext uri="{FF2B5EF4-FFF2-40B4-BE49-F238E27FC236}">
                <a16:creationId xmlns:a16="http://schemas.microsoft.com/office/drawing/2014/main" id="{A96370B9-6459-4B05-9A8B-A9E7FA8966CD}"/>
              </a:ext>
            </a:extLst>
          </p:cNvPr>
          <p:cNvSpPr>
            <a:spLocks noChangeAspect="1"/>
          </p:cNvSpPr>
          <p:nvPr/>
        </p:nvSpPr>
        <p:spPr>
          <a:xfrm rot="10800000">
            <a:off x="6323096" y="2322595"/>
            <a:ext cx="2820904" cy="2820904"/>
          </a:xfrm>
          <a:prstGeom prst="rect">
            <a:avLst/>
          </a:prstGeom>
          <a:gradFill flip="none" rotWithShape="1">
            <a:gsLst>
              <a:gs pos="0">
                <a:schemeClr val="accent1">
                  <a:alpha val="4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sz="1350"/>
          </a:p>
        </p:txBody>
      </p:sp>
      <p:sp>
        <p:nvSpPr>
          <p:cNvPr id="14" name="Rectangle 13">
            <a:extLst>
              <a:ext uri="{FF2B5EF4-FFF2-40B4-BE49-F238E27FC236}">
                <a16:creationId xmlns:a16="http://schemas.microsoft.com/office/drawing/2014/main" id="{DA3AC0C6-74C3-4E55-AA42-A9F1A4B1B210}"/>
              </a:ext>
            </a:extLst>
          </p:cNvPr>
          <p:cNvSpPr>
            <a:spLocks noChangeAspect="1"/>
          </p:cNvSpPr>
          <p:nvPr/>
        </p:nvSpPr>
        <p:spPr>
          <a:xfrm>
            <a:off x="0" y="0"/>
            <a:ext cx="4942285" cy="4942285"/>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sz="1350"/>
          </a:p>
        </p:txBody>
      </p:sp>
      <p:sp>
        <p:nvSpPr>
          <p:cNvPr id="15" name="Rectangle 14">
            <a:extLst>
              <a:ext uri="{FF2B5EF4-FFF2-40B4-BE49-F238E27FC236}">
                <a16:creationId xmlns:a16="http://schemas.microsoft.com/office/drawing/2014/main" id="{132C27A4-86D3-4C83-8022-E37A8672A993}"/>
              </a:ext>
            </a:extLst>
          </p:cNvPr>
          <p:cNvSpPr/>
          <p:nvPr/>
        </p:nvSpPr>
        <p:spPr>
          <a:xfrm>
            <a:off x="0" y="0"/>
            <a:ext cx="9144000" cy="51435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sz="1350" dirty="0"/>
          </a:p>
        </p:txBody>
      </p:sp>
      <p:sp>
        <p:nvSpPr>
          <p:cNvPr id="2" name="Title 1">
            <a:extLst>
              <a:ext uri="{FF2B5EF4-FFF2-40B4-BE49-F238E27FC236}">
                <a16:creationId xmlns:a16="http://schemas.microsoft.com/office/drawing/2014/main" id="{88F1FF59-E1BE-4475-953B-5BF6FBC10C57}"/>
              </a:ext>
            </a:extLst>
          </p:cNvPr>
          <p:cNvSpPr>
            <a:spLocks noGrp="1"/>
          </p:cNvSpPr>
          <p:nvPr>
            <p:ph type="title"/>
          </p:nvPr>
        </p:nvSpPr>
        <p:spPr>
          <a:xfrm>
            <a:off x="405000" y="405000"/>
            <a:ext cx="8317705" cy="1350168"/>
          </a:xfr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8F1F045-44C5-4165-A640-4E4D33A59580}"/>
              </a:ext>
            </a:extLst>
          </p:cNvPr>
          <p:cNvSpPr>
            <a:spLocks noGrp="1"/>
          </p:cNvSpPr>
          <p:nvPr>
            <p:ph type="body" orient="vert" idx="1"/>
          </p:nvPr>
        </p:nvSpPr>
        <p:spPr>
          <a:xfrm>
            <a:off x="405000" y="1896666"/>
            <a:ext cx="8317707" cy="283487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517047A-D05B-44E9-A240-BDB881C4296A}"/>
              </a:ext>
            </a:extLst>
          </p:cNvPr>
          <p:cNvSpPr>
            <a:spLocks noGrp="1"/>
          </p:cNvSpPr>
          <p:nvPr>
            <p:ph type="dt" sz="half" idx="10"/>
          </p:nvPr>
        </p:nvSpPr>
        <p:spPr/>
        <p:txBody>
          <a:bodyPr/>
          <a:lstStyle/>
          <a:p>
            <a:fld id="{657577A0-5659-2248-BBF3-2FD2FA02E9C9}" type="datetime1">
              <a:rPr lang="en-US" smtClean="0"/>
              <a:t>7/15/22</a:t>
            </a:fld>
            <a:endParaRPr lang="en-US"/>
          </a:p>
        </p:txBody>
      </p:sp>
      <p:sp>
        <p:nvSpPr>
          <p:cNvPr id="5" name="Footer Placeholder 4">
            <a:extLst>
              <a:ext uri="{FF2B5EF4-FFF2-40B4-BE49-F238E27FC236}">
                <a16:creationId xmlns:a16="http://schemas.microsoft.com/office/drawing/2014/main" id="{7FDCB2E8-A68D-478D-A728-C9612848C8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7E4F1D-3280-4DB5-B2E0-DA7F10717EB4}"/>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89662524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3C627D45-FE54-49FF-A37F-6206993AEFD8}"/>
              </a:ext>
            </a:extLst>
          </p:cNvPr>
          <p:cNvGrpSpPr/>
          <p:nvPr/>
        </p:nvGrpSpPr>
        <p:grpSpPr>
          <a:xfrm>
            <a:off x="0" y="-2"/>
            <a:ext cx="9144000" cy="5143502"/>
            <a:chOff x="0" y="-3"/>
            <a:chExt cx="12192000" cy="6858003"/>
          </a:xfrm>
        </p:grpSpPr>
        <p:sp useBgFill="1">
          <p:nvSpPr>
            <p:cNvPr id="8" name="Rectangle 7">
              <a:extLst>
                <a:ext uri="{FF2B5EF4-FFF2-40B4-BE49-F238E27FC236}">
                  <a16:creationId xmlns:a16="http://schemas.microsoft.com/office/drawing/2014/main" id="{879CEFA6-CCA5-4FEF-B53D-E74B1E67E9C7}"/>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nvGrpSpPr>
            <p:cNvPr id="9" name="Group 8">
              <a:extLst>
                <a:ext uri="{FF2B5EF4-FFF2-40B4-BE49-F238E27FC236}">
                  <a16:creationId xmlns:a16="http://schemas.microsoft.com/office/drawing/2014/main" id="{ACFCD768-2100-4B20-87EF-9F92EFBD8FA8}"/>
                </a:ext>
              </a:extLst>
            </p:cNvPr>
            <p:cNvGrpSpPr>
              <a:grpSpLocks noChangeAspect="1"/>
            </p:cNvGrpSpPr>
            <p:nvPr/>
          </p:nvGrpSpPr>
          <p:grpSpPr>
            <a:xfrm>
              <a:off x="672000" y="-3"/>
              <a:ext cx="11520000" cy="5760000"/>
              <a:chOff x="5981700" y="-1"/>
              <a:chExt cx="6042660" cy="3021330"/>
            </a:xfrm>
          </p:grpSpPr>
          <p:sp>
            <p:nvSpPr>
              <p:cNvPr id="16" name="Rectangle 15">
                <a:extLst>
                  <a:ext uri="{FF2B5EF4-FFF2-40B4-BE49-F238E27FC236}">
                    <a16:creationId xmlns:a16="http://schemas.microsoft.com/office/drawing/2014/main" id="{E0D1B599-DFF1-4E00-9EAE-EE32BD7B4860}"/>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7" name="Rectangle 16">
                <a:extLst>
                  <a:ext uri="{FF2B5EF4-FFF2-40B4-BE49-F238E27FC236}">
                    <a16:creationId xmlns:a16="http://schemas.microsoft.com/office/drawing/2014/main" id="{A0FCF7F6-290B-4DE7-BA60-863CBF95C2AF}"/>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sp>
          <p:nvSpPr>
            <p:cNvPr id="10" name="Rectangle 9">
              <a:extLst>
                <a:ext uri="{FF2B5EF4-FFF2-40B4-BE49-F238E27FC236}">
                  <a16:creationId xmlns:a16="http://schemas.microsoft.com/office/drawing/2014/main" id="{F59358AB-E1C9-402B-9F3F-28B4F50DAC6F}"/>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1" name="Oval 10">
              <a:extLst>
                <a:ext uri="{FF2B5EF4-FFF2-40B4-BE49-F238E27FC236}">
                  <a16:creationId xmlns:a16="http://schemas.microsoft.com/office/drawing/2014/main" id="{A78C24EC-8C5D-4A7E-9D57-C752E0DC9485}"/>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nvGrpSpPr>
            <p:cNvPr id="12" name="Group 11">
              <a:extLst>
                <a:ext uri="{FF2B5EF4-FFF2-40B4-BE49-F238E27FC236}">
                  <a16:creationId xmlns:a16="http://schemas.microsoft.com/office/drawing/2014/main" id="{E6C0B30A-4855-4424-B3A8-AC110CA8356F}"/>
                </a:ext>
              </a:extLst>
            </p:cNvPr>
            <p:cNvGrpSpPr/>
            <p:nvPr/>
          </p:nvGrpSpPr>
          <p:grpSpPr>
            <a:xfrm rot="10800000">
              <a:off x="1" y="2948940"/>
              <a:ext cx="7818118" cy="3909059"/>
              <a:chOff x="0" y="0"/>
              <a:chExt cx="2880000" cy="1440000"/>
            </a:xfrm>
          </p:grpSpPr>
          <p:sp>
            <p:nvSpPr>
              <p:cNvPr id="14" name="Rectangle 13">
                <a:extLst>
                  <a:ext uri="{FF2B5EF4-FFF2-40B4-BE49-F238E27FC236}">
                    <a16:creationId xmlns:a16="http://schemas.microsoft.com/office/drawing/2014/main" id="{DC119EB9-1A9A-45A4-AE16-9968A70C5C35}"/>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5" name="Rectangle 14">
                <a:extLst>
                  <a:ext uri="{FF2B5EF4-FFF2-40B4-BE49-F238E27FC236}">
                    <a16:creationId xmlns:a16="http://schemas.microsoft.com/office/drawing/2014/main" id="{CA5B7B85-4DC3-4343-B734-4852DD5DF03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sp>
          <p:nvSpPr>
            <p:cNvPr id="13" name="Rectangle 12">
              <a:extLst>
                <a:ext uri="{FF2B5EF4-FFF2-40B4-BE49-F238E27FC236}">
                  <a16:creationId xmlns:a16="http://schemas.microsoft.com/office/drawing/2014/main" id="{73F3733E-DBA5-4A25-9315-B7A1A5E7A1FF}"/>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sp>
        <p:nvSpPr>
          <p:cNvPr id="18" name="Rectangle 17">
            <a:extLst>
              <a:ext uri="{FF2B5EF4-FFF2-40B4-BE49-F238E27FC236}">
                <a16:creationId xmlns:a16="http://schemas.microsoft.com/office/drawing/2014/main" id="{AAB30D07-BE85-45CD-8055-8C57B00E2957}"/>
              </a:ext>
            </a:extLst>
          </p:cNvPr>
          <p:cNvSpPr/>
          <p:nvPr/>
        </p:nvSpPr>
        <p:spPr>
          <a:xfrm>
            <a:off x="0" y="0"/>
            <a:ext cx="9144000" cy="51435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sz="1350" dirty="0"/>
          </a:p>
        </p:txBody>
      </p:sp>
      <p:sp>
        <p:nvSpPr>
          <p:cNvPr id="2" name="Vertical Title 1">
            <a:extLst>
              <a:ext uri="{FF2B5EF4-FFF2-40B4-BE49-F238E27FC236}">
                <a16:creationId xmlns:a16="http://schemas.microsoft.com/office/drawing/2014/main" id="{737FFCCA-9DBF-4E0A-BDC6-F7B8F39BD72F}"/>
              </a:ext>
            </a:extLst>
          </p:cNvPr>
          <p:cNvSpPr>
            <a:spLocks noGrp="1"/>
          </p:cNvSpPr>
          <p:nvPr>
            <p:ph type="title" orient="vert"/>
          </p:nvPr>
        </p:nvSpPr>
        <p:spPr>
          <a:xfrm>
            <a:off x="6759179" y="404999"/>
            <a:ext cx="1971675" cy="4326545"/>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511F1B23-21CD-4A3B-938B-5502019A13CD}"/>
              </a:ext>
            </a:extLst>
          </p:cNvPr>
          <p:cNvSpPr>
            <a:spLocks noGrp="1"/>
          </p:cNvSpPr>
          <p:nvPr>
            <p:ph type="body" orient="vert" idx="1"/>
          </p:nvPr>
        </p:nvSpPr>
        <p:spPr>
          <a:xfrm>
            <a:off x="413148" y="404999"/>
            <a:ext cx="6184106" cy="432654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99C884-5A98-4C01-BB89-098AC6966496}"/>
              </a:ext>
            </a:extLst>
          </p:cNvPr>
          <p:cNvSpPr>
            <a:spLocks noGrp="1"/>
          </p:cNvSpPr>
          <p:nvPr>
            <p:ph type="dt" sz="half" idx="10"/>
          </p:nvPr>
        </p:nvSpPr>
        <p:spPr/>
        <p:txBody>
          <a:bodyPr/>
          <a:lstStyle/>
          <a:p>
            <a:fld id="{4E135070-398F-8342-8FB4-9D3E5FD7FCB3}" type="datetime1">
              <a:rPr lang="en-US" smtClean="0"/>
              <a:t>7/15/22</a:t>
            </a:fld>
            <a:endParaRPr lang="en-US"/>
          </a:p>
        </p:txBody>
      </p:sp>
      <p:sp>
        <p:nvSpPr>
          <p:cNvPr id="5" name="Footer Placeholder 4">
            <a:extLst>
              <a:ext uri="{FF2B5EF4-FFF2-40B4-BE49-F238E27FC236}">
                <a16:creationId xmlns:a16="http://schemas.microsoft.com/office/drawing/2014/main" id="{7DF54D22-9CD7-4FC6-9444-21948246C7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AECC14-D66C-401A-A0C9-DFCA5533A5C7}"/>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94239401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25"/>
        <p:cNvGrpSpPr/>
        <p:nvPr/>
      </p:nvGrpSpPr>
      <p:grpSpPr>
        <a:xfrm>
          <a:off x="0" y="0"/>
          <a:ext cx="0" cy="0"/>
          <a:chOff x="0" y="0"/>
          <a:chExt cx="0" cy="0"/>
        </a:xfrm>
      </p:grpSpPr>
      <p:sp>
        <p:nvSpPr>
          <p:cNvPr id="26" name="Google Shape;26;p4"/>
          <p:cNvSpPr/>
          <p:nvPr/>
        </p:nvSpPr>
        <p:spPr>
          <a:xfrm>
            <a:off x="-75" y="5045700"/>
            <a:ext cx="9144000" cy="978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7" name="Google Shape;27;p4"/>
          <p:cNvSpPr txBox="1">
            <a:spLocks noGrp="1"/>
          </p:cNvSpPr>
          <p:nvPr>
            <p:ph type="title"/>
          </p:nvPr>
        </p:nvSpPr>
        <p:spPr>
          <a:xfrm>
            <a:off x="311700" y="445025"/>
            <a:ext cx="8520600" cy="707400"/>
          </a:xfrm>
          <a:prstGeom prst="rect">
            <a:avLst/>
          </a:prstGeom>
        </p:spPr>
        <p:txBody>
          <a:bodyPr spcFirstLastPara="1" wrap="square" lIns="91425" tIns="91425" rIns="91425" bIns="91425" anchor="t" anchorCtr="0">
            <a:noAutofit/>
          </a:bodyPr>
          <a:lstStyle>
            <a:lvl1pPr lvl="0">
              <a:spcBef>
                <a:spcPts val="0"/>
              </a:spcBef>
              <a:spcAft>
                <a:spcPts val="0"/>
              </a:spcAft>
              <a:buSzPts val="3600"/>
              <a:buNone/>
              <a:defRPr/>
            </a:lvl1pPr>
            <a:lvl2pPr lvl="1">
              <a:spcBef>
                <a:spcPts val="0"/>
              </a:spcBef>
              <a:spcAft>
                <a:spcPts val="0"/>
              </a:spcAft>
              <a:buSzPts val="3600"/>
              <a:buNone/>
              <a:defRPr/>
            </a:lvl2pPr>
            <a:lvl3pPr lvl="2">
              <a:spcBef>
                <a:spcPts val="0"/>
              </a:spcBef>
              <a:spcAft>
                <a:spcPts val="0"/>
              </a:spcAft>
              <a:buSzPts val="3600"/>
              <a:buNone/>
              <a:defRPr/>
            </a:lvl3pPr>
            <a:lvl4pPr lvl="3">
              <a:spcBef>
                <a:spcPts val="0"/>
              </a:spcBef>
              <a:spcAft>
                <a:spcPts val="0"/>
              </a:spcAft>
              <a:buSzPts val="3600"/>
              <a:buNone/>
              <a:defRPr/>
            </a:lvl4pPr>
            <a:lvl5pPr lvl="4">
              <a:spcBef>
                <a:spcPts val="0"/>
              </a:spcBef>
              <a:spcAft>
                <a:spcPts val="0"/>
              </a:spcAft>
              <a:buSzPts val="3600"/>
              <a:buNone/>
              <a:defRPr/>
            </a:lvl5pPr>
            <a:lvl6pPr lvl="5">
              <a:spcBef>
                <a:spcPts val="0"/>
              </a:spcBef>
              <a:spcAft>
                <a:spcPts val="0"/>
              </a:spcAft>
              <a:buSzPts val="3600"/>
              <a:buNone/>
              <a:defRPr/>
            </a:lvl6pPr>
            <a:lvl7pPr lvl="6">
              <a:spcBef>
                <a:spcPts val="0"/>
              </a:spcBef>
              <a:spcAft>
                <a:spcPts val="0"/>
              </a:spcAft>
              <a:buSzPts val="3600"/>
              <a:buNone/>
              <a:defRPr/>
            </a:lvl7pPr>
            <a:lvl8pPr lvl="7">
              <a:spcBef>
                <a:spcPts val="0"/>
              </a:spcBef>
              <a:spcAft>
                <a:spcPts val="0"/>
              </a:spcAft>
              <a:buSzPts val="3600"/>
              <a:buNone/>
              <a:defRPr/>
            </a:lvl8pPr>
            <a:lvl9pPr lvl="8">
              <a:spcBef>
                <a:spcPts val="0"/>
              </a:spcBef>
              <a:spcAft>
                <a:spcPts val="0"/>
              </a:spcAft>
              <a:buSzPts val="3600"/>
              <a:buNone/>
              <a:defRPr/>
            </a:lvl9pPr>
          </a:lstStyle>
          <a:p>
            <a:endParaRPr/>
          </a:p>
        </p:txBody>
      </p:sp>
      <p:sp>
        <p:nvSpPr>
          <p:cNvPr id="28" name="Google Shape;28;p4"/>
          <p:cNvSpPr txBox="1">
            <a:spLocks noGrp="1"/>
          </p:cNvSpPr>
          <p:nvPr>
            <p:ph type="body" idx="1"/>
          </p:nvPr>
        </p:nvSpPr>
        <p:spPr>
          <a:xfrm>
            <a:off x="311700" y="1266325"/>
            <a:ext cx="8520600" cy="3302700"/>
          </a:xfrm>
          <a:prstGeom prst="rect">
            <a:avLst/>
          </a:prstGeom>
        </p:spPr>
        <p:txBody>
          <a:bodyPr spcFirstLastPara="1" wrap="square" lIns="91425" tIns="91425" rIns="91425" bIns="91425" anchor="t" anchorCtr="0">
            <a:noAutofit/>
          </a:bodyPr>
          <a:lstStyle>
            <a:lvl1pPr marL="457189" lvl="0" indent="-342892">
              <a:spcBef>
                <a:spcPts val="0"/>
              </a:spcBef>
              <a:spcAft>
                <a:spcPts val="0"/>
              </a:spcAft>
              <a:buSzPts val="1800"/>
              <a:buChar char="●"/>
              <a:defRPr/>
            </a:lvl1pPr>
            <a:lvl2pPr marL="914378" lvl="1" indent="-317492">
              <a:spcBef>
                <a:spcPts val="1600"/>
              </a:spcBef>
              <a:spcAft>
                <a:spcPts val="0"/>
              </a:spcAft>
              <a:buSzPts val="1400"/>
              <a:buChar char="○"/>
              <a:defRPr/>
            </a:lvl2pPr>
            <a:lvl3pPr marL="1371566" lvl="2" indent="-317492">
              <a:spcBef>
                <a:spcPts val="1600"/>
              </a:spcBef>
              <a:spcAft>
                <a:spcPts val="0"/>
              </a:spcAft>
              <a:buSzPts val="1400"/>
              <a:buChar char="■"/>
              <a:defRPr/>
            </a:lvl3pPr>
            <a:lvl4pPr marL="1828754" lvl="3" indent="-317492">
              <a:spcBef>
                <a:spcPts val="1600"/>
              </a:spcBef>
              <a:spcAft>
                <a:spcPts val="0"/>
              </a:spcAft>
              <a:buSzPts val="1400"/>
              <a:buChar char="●"/>
              <a:defRPr/>
            </a:lvl4pPr>
            <a:lvl5pPr marL="2285943" lvl="4" indent="-317492">
              <a:spcBef>
                <a:spcPts val="1600"/>
              </a:spcBef>
              <a:spcAft>
                <a:spcPts val="0"/>
              </a:spcAft>
              <a:buSzPts val="1400"/>
              <a:buChar char="○"/>
              <a:defRPr/>
            </a:lvl5pPr>
            <a:lvl6pPr marL="2743132" lvl="5" indent="-317492">
              <a:spcBef>
                <a:spcPts val="1600"/>
              </a:spcBef>
              <a:spcAft>
                <a:spcPts val="0"/>
              </a:spcAft>
              <a:buSzPts val="1400"/>
              <a:buChar char="■"/>
              <a:defRPr/>
            </a:lvl6pPr>
            <a:lvl7pPr marL="3200320" lvl="6" indent="-317492">
              <a:spcBef>
                <a:spcPts val="1600"/>
              </a:spcBef>
              <a:spcAft>
                <a:spcPts val="0"/>
              </a:spcAft>
              <a:buSzPts val="1400"/>
              <a:buChar char="●"/>
              <a:defRPr/>
            </a:lvl7pPr>
            <a:lvl8pPr marL="3657509" lvl="7" indent="-317492">
              <a:spcBef>
                <a:spcPts val="1600"/>
              </a:spcBef>
              <a:spcAft>
                <a:spcPts val="0"/>
              </a:spcAft>
              <a:buSzPts val="1400"/>
              <a:buChar char="○"/>
              <a:defRPr/>
            </a:lvl8pPr>
            <a:lvl9pPr marL="4114697" lvl="8" indent="-317492">
              <a:spcBef>
                <a:spcPts val="1600"/>
              </a:spcBef>
              <a:spcAft>
                <a:spcPts val="1600"/>
              </a:spcAft>
              <a:buSzPts val="1400"/>
              <a:buChar char="■"/>
              <a:defRPr/>
            </a:lvl9pPr>
          </a:lstStyle>
          <a:p>
            <a:endParaRPr/>
          </a:p>
        </p:txBody>
      </p:sp>
      <p:sp>
        <p:nvSpPr>
          <p:cNvPr id="29" name="Google Shape;2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73294416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theme" Target="../theme/theme1.xml"/><Relationship Id="rId1" Type="http://schemas.openxmlformats.org/officeDocument/2006/relationships/slideLayout" Target="../slideLayouts/slideLayout1.xml"/><Relationship Id="rId4" Type="http://schemas.openxmlformats.org/officeDocument/2006/relationships/image" Target="../media/image2.jp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theme" Target="../theme/theme2.xml"/><Relationship Id="rId1" Type="http://schemas.openxmlformats.org/officeDocument/2006/relationships/slideLayout" Target="../slideLayouts/slideLayout2.xml"/><Relationship Id="rId4" Type="http://schemas.openxmlformats.org/officeDocument/2006/relationships/image" Target="../media/image2.jpg"/></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theme" Target="../theme/theme3.xml"/><Relationship Id="rId1" Type="http://schemas.openxmlformats.org/officeDocument/2006/relationships/slideLayout" Target="../slideLayouts/slideLayout3.xml"/><Relationship Id="rId4" Type="http://schemas.openxmlformats.org/officeDocument/2006/relationships/image" Target="../media/image4.png"/></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5.xml"/><Relationship Id="rId1" Type="http://schemas.openxmlformats.org/officeDocument/2006/relationships/slideLayout" Target="../slideLayouts/slideLayout4.xml"/><Relationship Id="rId4" Type="http://schemas.openxmlformats.org/officeDocument/2006/relationships/image" Target="../media/image3.emf"/></Relationships>
</file>

<file path=ppt/slideMasters/_rels/slideMaster5.xml.rels><?xml version="1.0" encoding="UTF-8" standalone="yes"?>
<Relationships xmlns="http://schemas.openxmlformats.org/package/2006/relationships"><Relationship Id="rId8" Type="http://schemas.openxmlformats.org/officeDocument/2006/relationships/image" Target="../media/image3.emf"/><Relationship Id="rId3" Type="http://schemas.openxmlformats.org/officeDocument/2006/relationships/slideLayout" Target="../slideLayouts/slideLayout8.xml"/><Relationship Id="rId7" Type="http://schemas.openxmlformats.org/officeDocument/2006/relationships/theme" Target="../theme/theme5.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5" Type="http://schemas.openxmlformats.org/officeDocument/2006/relationships/slideLayout" Target="../slideLayouts/slideLayout10.xml"/><Relationship Id="rId4" Type="http://schemas.openxmlformats.org/officeDocument/2006/relationships/slideLayout" Target="../slideLayouts/slideLayout9.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theme" Target="../theme/theme6.xml"/><Relationship Id="rId1" Type="http://schemas.openxmlformats.org/officeDocument/2006/relationships/slideLayout" Target="../slideLayouts/slideLayout12.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theme" Target="../theme/theme7.xml"/><Relationship Id="rId1" Type="http://schemas.openxmlformats.org/officeDocument/2006/relationships/slideLayout" Target="../slideLayouts/slideLayout13.xml"/></Relationships>
</file>

<file path=ppt/slideMasters/_rels/slideMaster8.xml.rels><?xml version="1.0" encoding="UTF-8" standalone="yes"?>
<Relationships xmlns="http://schemas.openxmlformats.org/package/2006/relationships"><Relationship Id="rId2" Type="http://schemas.openxmlformats.org/officeDocument/2006/relationships/theme" Target="../theme/theme8.xml"/><Relationship Id="rId1" Type="http://schemas.openxmlformats.org/officeDocument/2006/relationships/slideLayout" Target="../slideLayouts/slideLayout14.xml"/></Relationships>
</file>

<file path=ppt/slideMasters/_rels/slideMaster9.xml.rels><?xml version="1.0" encoding="UTF-8" standalone="yes"?>
<Relationships xmlns="http://schemas.openxmlformats.org/package/2006/relationships"><Relationship Id="rId2" Type="http://schemas.openxmlformats.org/officeDocument/2006/relationships/theme" Target="../theme/theme9.xml"/><Relationship Id="rId1" Type="http://schemas.openxmlformats.org/officeDocument/2006/relationships/slideLayout" Target="../slideLayouts/slideLayout15.xml"/></Relationships>
</file>

<file path=ppt/slideMasters/_rels/slideMaster10.xml.rels><?xml version="1.0" encoding="UTF-8" standalone="yes"?>
<Relationships xmlns="http://schemas.openxmlformats.org/package/2006/relationships"><Relationship Id="rId3" Type="http://schemas.openxmlformats.org/officeDocument/2006/relationships/theme" Target="../theme/theme10.xml"/><Relationship Id="rId7" Type="http://schemas.openxmlformats.org/officeDocument/2006/relationships/image" Target="../media/image8.jpeg"/><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theme" Target="../theme/theme11.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slideLayout" Target="../slideLayouts/slideLayout29.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2C7BABF0-45E2-E44B-A585-3758177A1391}"/>
              </a:ext>
            </a:extLst>
          </p:cNvPr>
          <p:cNvPicPr>
            <a:picLocks noChangeAspect="1"/>
          </p:cNvPicPr>
          <p:nvPr userDrawn="1"/>
        </p:nvPicPr>
        <p:blipFill>
          <a:blip r:embed="rId3"/>
          <a:stretch>
            <a:fillRect/>
          </a:stretch>
        </p:blipFill>
        <p:spPr>
          <a:xfrm>
            <a:off x="0" y="4105829"/>
            <a:ext cx="9144000" cy="45719"/>
          </a:xfrm>
          <a:prstGeom prst="rect">
            <a:avLst/>
          </a:prstGeom>
        </p:spPr>
      </p:pic>
      <p:pic>
        <p:nvPicPr>
          <p:cNvPr id="5" name="Picture 4">
            <a:extLst>
              <a:ext uri="{FF2B5EF4-FFF2-40B4-BE49-F238E27FC236}">
                <a16:creationId xmlns:a16="http://schemas.microsoft.com/office/drawing/2014/main" id="{C036A629-2DFC-487C-B85B-DC057FEDE7F5}"/>
              </a:ext>
            </a:extLst>
          </p:cNvPr>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6110651" y="4188328"/>
            <a:ext cx="2838796" cy="955172"/>
          </a:xfrm>
          <a:prstGeom prst="rect">
            <a:avLst/>
          </a:prstGeom>
        </p:spPr>
      </p:pic>
    </p:spTree>
    <p:extLst>
      <p:ext uri="{BB962C8B-B14F-4D97-AF65-F5344CB8AC3E}">
        <p14:creationId xmlns:p14="http://schemas.microsoft.com/office/powerpoint/2010/main" val="1691401730"/>
      </p:ext>
    </p:extLst>
  </p:cSld>
  <p:clrMap bg1="lt1" tx1="dk1" bg2="lt2" tx2="dk2" accent1="accent1" accent2="accent2" accent3="accent3" accent4="accent4" accent5="accent5" accent6="accent6" hlink="hlink" folHlink="folHlink"/>
  <p:sldLayoutIdLst>
    <p:sldLayoutId id="2147483699" r:id="rId1"/>
  </p:sldLayoutIdLst>
  <p:hf sldNum="0" hdr="0" ftr="0" dt="0"/>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2CCEFDC-F6BE-8C4F-928A-1A029CEB4493}"/>
              </a:ext>
            </a:extLst>
          </p:cNvPr>
          <p:cNvPicPr>
            <a:picLocks noChangeAspect="1"/>
          </p:cNvPicPr>
          <p:nvPr userDrawn="1"/>
        </p:nvPicPr>
        <p:blipFill>
          <a:blip r:embed="rId3"/>
          <a:stretch>
            <a:fillRect/>
          </a:stretch>
        </p:blipFill>
        <p:spPr>
          <a:xfrm>
            <a:off x="-15648" y="-1"/>
            <a:ext cx="9167268" cy="3971419"/>
          </a:xfrm>
          <a:prstGeom prst="rect">
            <a:avLst/>
          </a:prstGeom>
        </p:spPr>
      </p:pic>
      <p:pic>
        <p:nvPicPr>
          <p:cNvPr id="7" name="Picture 6">
            <a:extLst>
              <a:ext uri="{FF2B5EF4-FFF2-40B4-BE49-F238E27FC236}">
                <a16:creationId xmlns:a16="http://schemas.microsoft.com/office/drawing/2014/main" id="{53DBACEB-FE8B-4317-B087-B8115EAF00D8}"/>
              </a:ext>
            </a:extLst>
          </p:cNvPr>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6110651" y="4188328"/>
            <a:ext cx="2838796" cy="955172"/>
          </a:xfrm>
          <a:prstGeom prst="rect">
            <a:avLst/>
          </a:prstGeom>
        </p:spPr>
      </p:pic>
    </p:spTree>
  </p:cSld>
  <p:clrMap bg1="lt1" tx1="dk1" bg2="lt2" tx2="dk2" accent1="accent1" accent2="accent2" accent3="accent3" accent4="accent4" accent5="accent5" accent6="accent6" hlink="hlink" folHlink="folHlink"/>
  <p:sldLayoutIdLst>
    <p:sldLayoutId id="2147483689" r:id="rId1"/>
  </p:sldLayoutIdLst>
  <p:hf sldNum="0" hdr="0" ftr="0" dt="0"/>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1C89204-C438-414F-A482-A2C64614C961}"/>
              </a:ext>
            </a:extLst>
          </p:cNvPr>
          <p:cNvPicPr>
            <a:picLocks noChangeAspect="1"/>
          </p:cNvPicPr>
          <p:nvPr userDrawn="1"/>
        </p:nvPicPr>
        <p:blipFill>
          <a:blip r:embed="rId3"/>
          <a:stretch>
            <a:fillRect/>
          </a:stretch>
        </p:blipFill>
        <p:spPr>
          <a:xfrm>
            <a:off x="-15648" y="-1"/>
            <a:ext cx="9167268" cy="5143501"/>
          </a:xfrm>
          <a:prstGeom prst="rect">
            <a:avLst/>
          </a:prstGeom>
        </p:spPr>
      </p:pic>
      <p:cxnSp>
        <p:nvCxnSpPr>
          <p:cNvPr id="3" name="Straight Connector 2">
            <a:extLst>
              <a:ext uri="{FF2B5EF4-FFF2-40B4-BE49-F238E27FC236}">
                <a16:creationId xmlns:a16="http://schemas.microsoft.com/office/drawing/2014/main" id="{923DAA14-CEDC-A14C-9629-26C71F9FA4D8}"/>
              </a:ext>
            </a:extLst>
          </p:cNvPr>
          <p:cNvCxnSpPr>
            <a:cxnSpLocks/>
          </p:cNvCxnSpPr>
          <p:nvPr userDrawn="1"/>
        </p:nvCxnSpPr>
        <p:spPr>
          <a:xfrm>
            <a:off x="-53525" y="4128326"/>
            <a:ext cx="9262450"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pic>
        <p:nvPicPr>
          <p:cNvPr id="8" name="Picture 7" descr="A close up of a logo&#10;&#10;Description automatically generated">
            <a:extLst>
              <a:ext uri="{FF2B5EF4-FFF2-40B4-BE49-F238E27FC236}">
                <a16:creationId xmlns:a16="http://schemas.microsoft.com/office/drawing/2014/main" id="{743B7ABF-88ED-4126-B34C-898C50D7D476}"/>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6149453" y="4169154"/>
            <a:ext cx="2904120" cy="974346"/>
          </a:xfrm>
          <a:prstGeom prst="rect">
            <a:avLst/>
          </a:prstGeom>
        </p:spPr>
      </p:pic>
    </p:spTree>
  </p:cSld>
  <p:clrMap bg1="lt1" tx1="dk1" bg2="lt2" tx2="dk2" accent1="accent1" accent2="accent2" accent3="accent3" accent4="accent4" accent5="accent5" accent6="accent6" hlink="hlink" folHlink="folHlink"/>
  <p:sldLayoutIdLst>
    <p:sldLayoutId id="2147483651" r:id="rId1"/>
  </p:sldLayoutIdLst>
  <p:hf sldNum="0" hdr="0" ftr="0" dt="0"/>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00673C0-F3BA-8848-8647-89E8D4A3708A}"/>
              </a:ext>
            </a:extLst>
          </p:cNvPr>
          <p:cNvPicPr>
            <a:picLocks noChangeAspect="1"/>
          </p:cNvPicPr>
          <p:nvPr userDrawn="1"/>
        </p:nvPicPr>
        <p:blipFill>
          <a:blip r:embed="rId4"/>
          <a:stretch>
            <a:fillRect/>
          </a:stretch>
        </p:blipFill>
        <p:spPr>
          <a:xfrm>
            <a:off x="-4826" y="4847943"/>
            <a:ext cx="9167268" cy="295557"/>
          </a:xfrm>
          <a:prstGeom prst="rect">
            <a:avLst/>
          </a:prstGeom>
        </p:spPr>
      </p:pic>
    </p:spTree>
  </p:cSld>
  <p:clrMap bg1="lt1" tx1="dk1" bg2="lt2" tx2="dk2" accent1="accent1" accent2="accent2" accent3="accent3" accent4="accent4" accent5="accent5" accent6="accent6" hlink="hlink" folHlink="folHlink"/>
  <p:sldLayoutIdLst>
    <p:sldLayoutId id="2147483684" r:id="rId1"/>
    <p:sldLayoutId id="2147483654" r:id="rId2"/>
  </p:sldLayoutIdLst>
  <p:hf sldNum="0" hdr="0" ftr="0" dt="0"/>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579438" y="1028702"/>
            <a:ext cx="8107362" cy="3205163"/>
          </a:xfrm>
          <a:prstGeom prst="rect">
            <a:avLst/>
          </a:prstGeom>
        </p:spPr>
        <p:txBody>
          <a:bodyPr vert="horz" lIns="0" tIns="0" rIns="0" bIns="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Title Placeholder 7"/>
          <p:cNvSpPr>
            <a:spLocks noGrp="1"/>
          </p:cNvSpPr>
          <p:nvPr>
            <p:ph type="title"/>
          </p:nvPr>
        </p:nvSpPr>
        <p:spPr>
          <a:xfrm>
            <a:off x="579438" y="257175"/>
            <a:ext cx="8107362" cy="514350"/>
          </a:xfrm>
          <a:prstGeom prst="rect">
            <a:avLst/>
          </a:prstGeom>
        </p:spPr>
        <p:txBody>
          <a:bodyPr vert="horz" lIns="0" tIns="0" rIns="0" bIns="0" rtlCol="0" anchor="t" anchorCtr="0">
            <a:normAutofit/>
          </a:bodyPr>
          <a:lstStyle/>
          <a:p>
            <a:r>
              <a:rPr lang="en-US" dirty="0"/>
              <a:t>Click to edit slide title</a:t>
            </a:r>
          </a:p>
        </p:txBody>
      </p:sp>
      <p:pic>
        <p:nvPicPr>
          <p:cNvPr id="5" name="Picture 4">
            <a:extLst>
              <a:ext uri="{FF2B5EF4-FFF2-40B4-BE49-F238E27FC236}">
                <a16:creationId xmlns:a16="http://schemas.microsoft.com/office/drawing/2014/main" id="{40EA2460-674C-BF4D-8D50-E5503FFDB7AF}"/>
              </a:ext>
            </a:extLst>
          </p:cNvPr>
          <p:cNvPicPr>
            <a:picLocks noChangeAspect="1"/>
          </p:cNvPicPr>
          <p:nvPr userDrawn="1"/>
        </p:nvPicPr>
        <p:blipFill>
          <a:blip r:embed="rId8"/>
          <a:stretch>
            <a:fillRect/>
          </a:stretch>
        </p:blipFill>
        <p:spPr>
          <a:xfrm>
            <a:off x="-4826" y="4847943"/>
            <a:ext cx="9167268" cy="295557"/>
          </a:xfrm>
          <a:prstGeom prst="rect">
            <a:avLst/>
          </a:prstGeom>
        </p:spPr>
      </p:pic>
    </p:spTree>
  </p:cSld>
  <p:clrMap bg1="lt1" tx1="dk1" bg2="lt2" tx2="dk2" accent1="accent1" accent2="accent2" accent3="accent3" accent4="accent4" accent5="accent5" accent6="accent6" hlink="hlink" folHlink="folHlink"/>
  <p:sldLayoutIdLst>
    <p:sldLayoutId id="2147483657" r:id="rId1"/>
    <p:sldLayoutId id="2147483667" r:id="rId2"/>
    <p:sldLayoutId id="2147483659" r:id="rId3"/>
    <p:sldLayoutId id="2147483661" r:id="rId4"/>
    <p:sldLayoutId id="2147483671" r:id="rId5"/>
    <p:sldLayoutId id="2147483700" r:id="rId6"/>
  </p:sldLayoutIdLst>
  <p:hf sldNum="0" hdr="0" ftr="0" dt="0"/>
  <p:txStyles>
    <p:titleStyle>
      <a:lvl1pPr algn="l" defTabSz="685800" rtl="0" eaLnBrk="1" latinLnBrk="0" hangingPunct="1">
        <a:lnSpc>
          <a:spcPct val="95000"/>
        </a:lnSpc>
        <a:spcBef>
          <a:spcPct val="0"/>
        </a:spcBef>
        <a:buNone/>
        <a:defRPr sz="3000" b="1" kern="1200">
          <a:solidFill>
            <a:schemeClr val="tx1"/>
          </a:solidFill>
          <a:latin typeface="+mj-lt"/>
          <a:ea typeface="+mj-ea"/>
          <a:cs typeface="+mj-cs"/>
        </a:defRPr>
      </a:lvl1pPr>
    </p:titleStyle>
    <p:bodyStyle>
      <a:lvl1pPr marL="173831" indent="-173831" algn="l" defTabSz="685800" rtl="0" eaLnBrk="1" latinLnBrk="0" hangingPunct="1">
        <a:lnSpc>
          <a:spcPct val="95000"/>
        </a:lnSpc>
        <a:spcBef>
          <a:spcPts val="1350"/>
        </a:spcBef>
        <a:buFont typeface="Arial" pitchFamily="34" charset="0"/>
        <a:buChar char="•"/>
        <a:defRPr sz="2250" kern="1200">
          <a:solidFill>
            <a:schemeClr val="tx1"/>
          </a:solidFill>
          <a:latin typeface="+mn-lt"/>
          <a:ea typeface="+mn-ea"/>
          <a:cs typeface="+mn-cs"/>
        </a:defRPr>
      </a:lvl1pPr>
      <a:lvl2pPr marL="557213" indent="-214313" algn="l" defTabSz="685800" rtl="0" eaLnBrk="1" latinLnBrk="0" hangingPunct="1">
        <a:lnSpc>
          <a:spcPct val="95000"/>
        </a:lnSpc>
        <a:spcBef>
          <a:spcPts val="675"/>
        </a:spcBef>
        <a:buFont typeface="Arial" pitchFamily="34" charset="0"/>
        <a:buChar char="–"/>
        <a:defRPr sz="1800" kern="1200">
          <a:solidFill>
            <a:srgbClr val="595959"/>
          </a:solidFill>
          <a:latin typeface="+mn-lt"/>
          <a:ea typeface="+mn-ea"/>
          <a:cs typeface="+mn-cs"/>
        </a:defRPr>
      </a:lvl2pPr>
      <a:lvl3pPr marL="857250" indent="-171450" algn="l" defTabSz="685800" rtl="0" eaLnBrk="1" latinLnBrk="0" hangingPunct="1">
        <a:spcBef>
          <a:spcPct val="20000"/>
        </a:spcBef>
        <a:buFont typeface="Arial" pitchFamily="34" charset="0"/>
        <a:buChar char="•"/>
        <a:defRPr sz="1500" kern="1200">
          <a:solidFill>
            <a:srgbClr val="595959"/>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200" kern="1200">
          <a:solidFill>
            <a:srgbClr val="595959"/>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200" kern="1200">
          <a:solidFill>
            <a:srgbClr val="595959"/>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4C0F9F5-F931-4EF4-A655-8CD5547E5971}"/>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110651" y="4188328"/>
            <a:ext cx="2838796" cy="955172"/>
          </a:xfrm>
          <a:prstGeom prst="rect">
            <a:avLst/>
          </a:prstGeom>
        </p:spPr>
      </p:pic>
    </p:spTree>
  </p:cSld>
  <p:clrMap bg1="lt1" tx1="dk1" bg2="lt2" tx2="dk2" accent1="accent1" accent2="accent2" accent3="accent3" accent4="accent4" accent5="accent5" accent6="accent6" hlink="hlink" folHlink="folHlink"/>
  <p:sldLayoutIdLst>
    <p:sldLayoutId id="2147483687" r:id="rId1"/>
  </p:sldLayoutIdLst>
  <p:hf sldNum="0" hdr="0" ftr="0" dt="0"/>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E11FF60-1856-44D9-B2C2-88C8FBF5D9EF}"/>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110651" y="4188328"/>
            <a:ext cx="2838796" cy="955172"/>
          </a:xfrm>
          <a:prstGeom prst="rect">
            <a:avLst/>
          </a:prstGeom>
        </p:spPr>
      </p:pic>
    </p:spTree>
  </p:cSld>
  <p:clrMap bg1="lt1" tx1="dk1" bg2="lt2" tx2="dk2" accent1="accent1" accent2="accent2" accent3="accent3" accent4="accent4" accent5="accent5" accent6="accent6" hlink="hlink" folHlink="folHlink"/>
  <p:sldLayoutIdLst>
    <p:sldLayoutId id="2147483695" r:id="rId1"/>
  </p:sldLayoutIdLst>
  <p:hf sldNum="0" hdr="0" ftr="0" dt="0"/>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Pr>
        <a:solidFill>
          <a:schemeClr val="tx1"/>
        </a:solidFill>
        <a:effectLst/>
      </p:bgPr>
    </p:bg>
    <p:spTree>
      <p:nvGrpSpPr>
        <p:cNvPr id="1" name=""/>
        <p:cNvGrpSpPr/>
        <p:nvPr/>
      </p:nvGrpSpPr>
      <p:grpSpPr>
        <a:xfrm>
          <a:off x="0" y="0"/>
          <a:ext cx="0" cy="0"/>
          <a:chOff x="0" y="0"/>
          <a:chExt cx="0" cy="0"/>
        </a:xfrm>
      </p:grpSpPr>
      <p:sp>
        <p:nvSpPr>
          <p:cNvPr id="8" name="Title Placeholder 7"/>
          <p:cNvSpPr>
            <a:spLocks noGrp="1"/>
          </p:cNvSpPr>
          <p:nvPr>
            <p:ph type="title"/>
          </p:nvPr>
        </p:nvSpPr>
        <p:spPr>
          <a:xfrm>
            <a:off x="579438" y="257175"/>
            <a:ext cx="8229600" cy="514350"/>
          </a:xfrm>
          <a:prstGeom prst="rect">
            <a:avLst/>
          </a:prstGeom>
        </p:spPr>
        <p:txBody>
          <a:bodyPr vert="horz" lIns="0" tIns="0" rIns="0" bIns="0" rtlCol="0" anchor="t" anchorCtr="0">
            <a:normAutofit/>
          </a:bodyPr>
          <a:lstStyle/>
          <a:p>
            <a:r>
              <a:rPr lang="en-US" dirty="0"/>
              <a:t>Click to edit slide title</a:t>
            </a:r>
          </a:p>
        </p:txBody>
      </p:sp>
    </p:spTree>
  </p:cSld>
  <p:clrMap bg1="lt1" tx1="dk1" bg2="lt2" tx2="dk2" accent1="accent1" accent2="accent2" accent3="accent3" accent4="accent4" accent5="accent5" accent6="accent6" hlink="hlink" folHlink="folHlink"/>
  <p:sldLayoutIdLst>
    <p:sldLayoutId id="2147483679" r:id="rId1"/>
  </p:sldLayoutIdLst>
  <p:hf sldNum="0" hdr="0" ftr="0" dt="0"/>
  <p:txStyles>
    <p:titleStyle>
      <a:lvl1pPr algn="l" defTabSz="685800" rtl="0" eaLnBrk="1" latinLnBrk="0" hangingPunct="1">
        <a:lnSpc>
          <a:spcPct val="95000"/>
        </a:lnSpc>
        <a:spcBef>
          <a:spcPct val="0"/>
        </a:spcBef>
        <a:buNone/>
        <a:defRPr sz="3000" b="1" kern="1200">
          <a:solidFill>
            <a:schemeClr val="bg1"/>
          </a:solidFill>
          <a:latin typeface="+mj-lt"/>
          <a:ea typeface="+mj-ea"/>
          <a:cs typeface="+mj-cs"/>
        </a:defRPr>
      </a:lvl1pPr>
    </p:titleStyle>
    <p:bodyStyle>
      <a:lvl1pPr marL="173831" indent="-173831" algn="l" defTabSz="685800" rtl="0" eaLnBrk="1" latinLnBrk="0" hangingPunct="1">
        <a:lnSpc>
          <a:spcPct val="95000"/>
        </a:lnSpc>
        <a:spcBef>
          <a:spcPts val="1350"/>
        </a:spcBef>
        <a:buFont typeface="Arial" pitchFamily="34" charset="0"/>
        <a:buChar char="•"/>
        <a:defRPr sz="2250" kern="1200">
          <a:solidFill>
            <a:schemeClr val="bg1"/>
          </a:solidFill>
          <a:latin typeface="+mn-lt"/>
          <a:ea typeface="+mn-ea"/>
          <a:cs typeface="+mn-cs"/>
        </a:defRPr>
      </a:lvl1pPr>
      <a:lvl2pPr marL="557213" indent="-214313" algn="l" defTabSz="685800" rtl="0" eaLnBrk="1" latinLnBrk="0" hangingPunct="1">
        <a:lnSpc>
          <a:spcPct val="95000"/>
        </a:lnSpc>
        <a:spcBef>
          <a:spcPts val="675"/>
        </a:spcBef>
        <a:buFont typeface="Arial" pitchFamily="34" charset="0"/>
        <a:buChar char="–"/>
        <a:defRPr sz="1800" kern="1200">
          <a:solidFill>
            <a:schemeClr val="bg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500" kern="1200">
          <a:solidFill>
            <a:schemeClr val="bg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200" kern="1200">
          <a:solidFill>
            <a:schemeClr val="bg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200" kern="1200">
          <a:solidFill>
            <a:schemeClr val="bg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Pr>
        <a:solidFill>
          <a:schemeClr val="tx1"/>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81" r:id="rId1"/>
  </p:sldLayoutIdLst>
  <p:hf sldNum="0" hdr="0" ftr="0" dt="0"/>
  <p:txStyles>
    <p:titleStyle>
      <a:lvl1pPr algn="l" defTabSz="685800" rtl="0" eaLnBrk="1" latinLnBrk="0" hangingPunct="1">
        <a:lnSpc>
          <a:spcPct val="95000"/>
        </a:lnSpc>
        <a:spcBef>
          <a:spcPct val="0"/>
        </a:spcBef>
        <a:buNone/>
        <a:defRPr sz="3000" b="1" kern="1200">
          <a:solidFill>
            <a:schemeClr val="bg1"/>
          </a:solidFill>
          <a:latin typeface="+mj-lt"/>
          <a:ea typeface="+mj-ea"/>
          <a:cs typeface="+mj-cs"/>
        </a:defRPr>
      </a:lvl1pPr>
    </p:titleStyle>
    <p:bodyStyle>
      <a:lvl1pPr marL="173831" indent="-173831" algn="l" defTabSz="685800" rtl="0" eaLnBrk="1" latinLnBrk="0" hangingPunct="1">
        <a:lnSpc>
          <a:spcPct val="95000"/>
        </a:lnSpc>
        <a:spcBef>
          <a:spcPts val="1350"/>
        </a:spcBef>
        <a:buFont typeface="Arial" pitchFamily="34" charset="0"/>
        <a:buChar char="•"/>
        <a:defRPr sz="2250" kern="1200">
          <a:solidFill>
            <a:schemeClr val="bg1"/>
          </a:solidFill>
          <a:latin typeface="+mn-lt"/>
          <a:ea typeface="+mn-ea"/>
          <a:cs typeface="+mn-cs"/>
        </a:defRPr>
      </a:lvl1pPr>
      <a:lvl2pPr marL="557213" indent="-214313" algn="l" defTabSz="685800" rtl="0" eaLnBrk="1" latinLnBrk="0" hangingPunct="1">
        <a:lnSpc>
          <a:spcPct val="95000"/>
        </a:lnSpc>
        <a:spcBef>
          <a:spcPts val="675"/>
        </a:spcBef>
        <a:buFont typeface="Arial" pitchFamily="34" charset="0"/>
        <a:buChar char="–"/>
        <a:defRPr sz="1800" kern="1200">
          <a:solidFill>
            <a:schemeClr val="bg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500" kern="1200">
          <a:solidFill>
            <a:schemeClr val="bg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200" kern="1200">
          <a:solidFill>
            <a:schemeClr val="bg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200" kern="1200">
          <a:solidFill>
            <a:schemeClr val="bg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0" y="4999"/>
            <a:ext cx="9144000" cy="659102"/>
          </a:xfrm>
          <a:prstGeom prst="rect">
            <a:avLst/>
          </a:prstGeom>
          <a:noFill/>
          <a:ln w="25400">
            <a:solidFill>
              <a:srgbClr val="000090"/>
            </a:solidFill>
          </a:ln>
        </p:spPr>
        <p:txBody>
          <a:bodyPr vert="horz" lIns="91440" tIns="45720" rIns="91440" bIns="45720" rtlCol="0" anchor="ctr">
            <a:normAutofit/>
          </a:bodyPr>
          <a:lstStyle/>
          <a:p>
            <a:r>
              <a:rPr lang="en-US" dirty="0"/>
              <a:t>MethaneSAT Master</a:t>
            </a:r>
          </a:p>
        </p:txBody>
      </p:sp>
      <p:sp>
        <p:nvSpPr>
          <p:cNvPr id="4" name="Date Placeholder 3"/>
          <p:cNvSpPr>
            <a:spLocks noGrp="1"/>
          </p:cNvSpPr>
          <p:nvPr>
            <p:ph type="dt" sz="half" idx="2"/>
          </p:nvPr>
        </p:nvSpPr>
        <p:spPr>
          <a:xfrm>
            <a:off x="457200" y="4767263"/>
            <a:ext cx="2133600" cy="273844"/>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5" name="Footer Placeholder 4"/>
          <p:cNvSpPr>
            <a:spLocks noGrp="1"/>
          </p:cNvSpPr>
          <p:nvPr>
            <p:ph type="ftr" sz="quarter" idx="3"/>
          </p:nvPr>
        </p:nvSpPr>
        <p:spPr>
          <a:xfrm>
            <a:off x="3124200" y="4767263"/>
            <a:ext cx="2895600" cy="273844"/>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4767263"/>
            <a:ext cx="2133600" cy="273844"/>
          </a:xfrm>
          <a:prstGeom prst="rect">
            <a:avLst/>
          </a:prstGeom>
        </p:spPr>
        <p:txBody>
          <a:bodyPr vert="horz" lIns="91440" tIns="45720" rIns="91440" bIns="45720" rtlCol="0" anchor="ctr"/>
          <a:lstStyle>
            <a:lvl1pPr algn="r">
              <a:defRPr sz="900">
                <a:solidFill>
                  <a:schemeClr val="tx1">
                    <a:tint val="75000"/>
                  </a:schemeClr>
                </a:solidFill>
              </a:defRPr>
            </a:lvl1pPr>
          </a:lstStyle>
          <a:p>
            <a:fld id="{DDE8C717-EC57-7F49-9DA8-98056F58C65C}" type="slidenum">
              <a:rPr lang="en-US" smtClean="0"/>
              <a:t>‹#›</a:t>
            </a:fld>
            <a:endParaRPr lang="en-US"/>
          </a:p>
        </p:txBody>
      </p:sp>
      <p:pic>
        <p:nvPicPr>
          <p:cNvPr id="7" name="Picture 6" descr="SAO.png"/>
          <p:cNvPicPr>
            <a:picLocks noChangeAspect="1"/>
          </p:cNvPicPr>
          <p:nvPr userDrawn="1"/>
        </p:nvPicPr>
        <p:blipFill>
          <a:blip r:embed="rId4">
            <a:extLst>
              <a:ext uri="{28A0092B-C50C-407E-A947-70E740481C1C}">
                <a14:useLocalDpi xmlns:a14="http://schemas.microsoft.com/office/drawing/2010/main"/>
              </a:ext>
            </a:extLst>
          </a:blip>
          <a:stretch>
            <a:fillRect/>
          </a:stretch>
        </p:blipFill>
        <p:spPr>
          <a:xfrm>
            <a:off x="7559162" y="302099"/>
            <a:ext cx="1546982" cy="322875"/>
          </a:xfrm>
          <a:prstGeom prst="rect">
            <a:avLst/>
          </a:prstGeom>
        </p:spPr>
      </p:pic>
      <p:pic>
        <p:nvPicPr>
          <p:cNvPr id="8" name="Picture 7" descr="SEAS.png"/>
          <p:cNvPicPr>
            <a:picLocks noChangeAspect="1"/>
          </p:cNvPicPr>
          <p:nvPr userDrawn="1"/>
        </p:nvPicPr>
        <p:blipFill>
          <a:blip r:embed="rId5">
            <a:extLst>
              <a:ext uri="{28A0092B-C50C-407E-A947-70E740481C1C}">
                <a14:useLocalDpi xmlns:a14="http://schemas.microsoft.com/office/drawing/2010/main"/>
              </a:ext>
            </a:extLst>
          </a:blip>
          <a:stretch>
            <a:fillRect/>
          </a:stretch>
        </p:blipFill>
        <p:spPr>
          <a:xfrm>
            <a:off x="7054306" y="55822"/>
            <a:ext cx="1099109" cy="334670"/>
          </a:xfrm>
          <a:prstGeom prst="rect">
            <a:avLst/>
          </a:prstGeom>
        </p:spPr>
      </p:pic>
      <p:pic>
        <p:nvPicPr>
          <p:cNvPr id="9" name="Picture 8" descr="edf-logo-1200x630.jpg"/>
          <p:cNvPicPr>
            <a:picLocks noChangeAspect="1"/>
          </p:cNvPicPr>
          <p:nvPr userDrawn="1"/>
        </p:nvPicPr>
        <p:blipFill>
          <a:blip r:embed="rId6">
            <a:extLst>
              <a:ext uri="{28A0092B-C50C-407E-A947-70E740481C1C}">
                <a14:useLocalDpi xmlns:a14="http://schemas.microsoft.com/office/drawing/2010/main"/>
              </a:ext>
            </a:extLst>
          </a:blip>
          <a:stretch>
            <a:fillRect/>
          </a:stretch>
        </p:blipFill>
        <p:spPr>
          <a:xfrm>
            <a:off x="685660" y="147242"/>
            <a:ext cx="914400" cy="360045"/>
          </a:xfrm>
          <a:prstGeom prst="rect">
            <a:avLst/>
          </a:prstGeom>
        </p:spPr>
      </p:pic>
      <p:pic>
        <p:nvPicPr>
          <p:cNvPr id="10" name="Picture 9" descr="methanesat-879x485.jpg"/>
          <p:cNvPicPr>
            <a:picLocks noChangeAspect="1"/>
          </p:cNvPicPr>
          <p:nvPr userDrawn="1"/>
        </p:nvPicPr>
        <p:blipFill rotWithShape="1">
          <a:blip r:embed="rId7">
            <a:extLst>
              <a:ext uri="{28A0092B-C50C-407E-A947-70E740481C1C}">
                <a14:useLocalDpi xmlns:a14="http://schemas.microsoft.com/office/drawing/2010/main"/>
              </a:ext>
            </a:extLst>
          </a:blip>
          <a:srcRect/>
          <a:stretch/>
        </p:blipFill>
        <p:spPr>
          <a:xfrm>
            <a:off x="-11652" y="113230"/>
            <a:ext cx="637129" cy="415766"/>
          </a:xfrm>
          <a:prstGeom prst="rect">
            <a:avLst/>
          </a:prstGeom>
        </p:spPr>
      </p:pic>
    </p:spTree>
    <p:extLst>
      <p:ext uri="{BB962C8B-B14F-4D97-AF65-F5344CB8AC3E}">
        <p14:creationId xmlns:p14="http://schemas.microsoft.com/office/powerpoint/2010/main" val="922361178"/>
      </p:ext>
    </p:extLst>
  </p:cSld>
  <p:clrMap bg1="lt1" tx1="dk1" bg2="lt2" tx2="dk2" accent1="accent1" accent2="accent2" accent3="accent3" accent4="accent4" accent5="accent5" accent6="accent6" hlink="hlink" folHlink="folHlink"/>
  <p:sldLayoutIdLst>
    <p:sldLayoutId id="2147483703" r:id="rId1"/>
    <p:sldLayoutId id="2147483704" r:id="rId2"/>
  </p:sldLayoutIdLst>
  <p:hf sldNum="0" hdr="0" ftr="0" dt="0"/>
  <p:txStyles>
    <p:titleStyle>
      <a:lvl1pPr algn="ctr" defTabSz="342900" rtl="0" eaLnBrk="1" latinLnBrk="0" hangingPunct="1">
        <a:spcBef>
          <a:spcPct val="0"/>
        </a:spcBef>
        <a:buNone/>
        <a:defRPr sz="3000" b="1" kern="1200" baseline="0">
          <a:solidFill>
            <a:srgbClr val="000090"/>
          </a:solidFill>
          <a:latin typeface="Arial"/>
          <a:ea typeface="+mj-ea"/>
          <a:cs typeface="Arial"/>
        </a:defRPr>
      </a:lvl1pPr>
    </p:titleStyle>
    <p:bodyStyle>
      <a:lvl1pPr marL="257175" indent="-257175" algn="l" defTabSz="342900" rtl="0" eaLnBrk="1" latinLnBrk="0" hangingPunct="1">
        <a:spcBef>
          <a:spcPct val="20000"/>
        </a:spcBef>
        <a:buFont typeface="Arial"/>
        <a:buChar char="•"/>
        <a:defRPr sz="2400" kern="1200">
          <a:solidFill>
            <a:schemeClr val="tx1"/>
          </a:solidFill>
          <a:latin typeface="+mn-lt"/>
          <a:ea typeface="+mn-ea"/>
          <a:cs typeface="+mn-cs"/>
        </a:defRPr>
      </a:lvl1pPr>
      <a:lvl2pPr marL="557213" indent="-214313" algn="l" defTabSz="342900" rtl="0" eaLnBrk="1" latinLnBrk="0" hangingPunct="1">
        <a:spcBef>
          <a:spcPct val="20000"/>
        </a:spcBef>
        <a:buFont typeface="Arial"/>
        <a:buChar char="–"/>
        <a:defRPr sz="2100" kern="1200">
          <a:solidFill>
            <a:schemeClr val="tx1"/>
          </a:solidFill>
          <a:latin typeface="+mn-lt"/>
          <a:ea typeface="+mn-ea"/>
          <a:cs typeface="+mn-cs"/>
        </a:defRPr>
      </a:lvl2pPr>
      <a:lvl3pPr marL="857250" indent="-171450" algn="l" defTabSz="342900" rtl="0" eaLnBrk="1" latinLnBrk="0" hangingPunct="1">
        <a:spcBef>
          <a:spcPct val="20000"/>
        </a:spcBef>
        <a:buFont typeface="Arial"/>
        <a:buChar char="•"/>
        <a:defRPr sz="1800" kern="1200">
          <a:solidFill>
            <a:schemeClr val="tx1"/>
          </a:solidFill>
          <a:latin typeface="+mn-lt"/>
          <a:ea typeface="+mn-ea"/>
          <a:cs typeface="+mn-cs"/>
        </a:defRPr>
      </a:lvl3pPr>
      <a:lvl4pPr marL="1200150" indent="-171450" algn="l" defTabSz="342900" rtl="0" eaLnBrk="1" latinLnBrk="0" hangingPunct="1">
        <a:spcBef>
          <a:spcPct val="20000"/>
        </a:spcBef>
        <a:buFont typeface="Arial"/>
        <a:buChar char="–"/>
        <a:defRPr sz="1500" kern="1200">
          <a:solidFill>
            <a:schemeClr val="tx1"/>
          </a:solidFill>
          <a:latin typeface="+mn-lt"/>
          <a:ea typeface="+mn-ea"/>
          <a:cs typeface="+mn-cs"/>
        </a:defRPr>
      </a:lvl4pPr>
      <a:lvl5pPr marL="1543050" indent="-171450" algn="l" defTabSz="342900" rtl="0" eaLnBrk="1" latinLnBrk="0" hangingPunct="1">
        <a:spcBef>
          <a:spcPct val="20000"/>
        </a:spcBef>
        <a:buFont typeface="Arial"/>
        <a:buChar char="»"/>
        <a:defRPr sz="1500" kern="1200">
          <a:solidFill>
            <a:schemeClr val="tx1"/>
          </a:solidFill>
          <a:latin typeface="+mn-lt"/>
          <a:ea typeface="+mn-ea"/>
          <a:cs typeface="+mn-cs"/>
        </a:defRPr>
      </a:lvl5pPr>
      <a:lvl6pPr marL="1885950" indent="-171450" algn="l" defTabSz="342900" rtl="0" eaLnBrk="1" latinLnBrk="0" hangingPunct="1">
        <a:spcBef>
          <a:spcPct val="20000"/>
        </a:spcBef>
        <a:buFont typeface="Arial"/>
        <a:buChar char="•"/>
        <a:defRPr sz="1500" kern="1200">
          <a:solidFill>
            <a:schemeClr val="tx1"/>
          </a:solidFill>
          <a:latin typeface="+mn-lt"/>
          <a:ea typeface="+mn-ea"/>
          <a:cs typeface="+mn-cs"/>
        </a:defRPr>
      </a:lvl6pPr>
      <a:lvl7pPr marL="2228850" indent="-171450" algn="l" defTabSz="342900" rtl="0" eaLnBrk="1" latinLnBrk="0" hangingPunct="1">
        <a:spcBef>
          <a:spcPct val="20000"/>
        </a:spcBef>
        <a:buFont typeface="Arial"/>
        <a:buChar char="•"/>
        <a:defRPr sz="1500" kern="1200">
          <a:solidFill>
            <a:schemeClr val="tx1"/>
          </a:solidFill>
          <a:latin typeface="+mn-lt"/>
          <a:ea typeface="+mn-ea"/>
          <a:cs typeface="+mn-cs"/>
        </a:defRPr>
      </a:lvl7pPr>
      <a:lvl8pPr marL="2571750" indent="-171450" algn="l" defTabSz="342900" rtl="0" eaLnBrk="1" latinLnBrk="0" hangingPunct="1">
        <a:spcBef>
          <a:spcPct val="20000"/>
        </a:spcBef>
        <a:buFont typeface="Arial"/>
        <a:buChar char="•"/>
        <a:defRPr sz="1500" kern="1200">
          <a:solidFill>
            <a:schemeClr val="tx1"/>
          </a:solidFill>
          <a:latin typeface="+mn-lt"/>
          <a:ea typeface="+mn-ea"/>
          <a:cs typeface="+mn-cs"/>
        </a:defRPr>
      </a:lvl8pPr>
      <a:lvl9pPr marL="2914650" indent="-171450" algn="l" defTabSz="342900" rtl="0" eaLnBrk="1" latinLnBrk="0" hangingPunct="1">
        <a:spcBef>
          <a:spcPct val="20000"/>
        </a:spcBef>
        <a:buFont typeface="Arial"/>
        <a:buChar char="•"/>
        <a:defRPr sz="1500" kern="1200">
          <a:solidFill>
            <a:schemeClr val="tx1"/>
          </a:solidFill>
          <a:latin typeface="+mn-lt"/>
          <a:ea typeface="+mn-ea"/>
          <a:cs typeface="+mn-cs"/>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749C77-AA3A-4DA0-9E20-32FCD2B8BD5F}"/>
              </a:ext>
            </a:extLst>
          </p:cNvPr>
          <p:cNvSpPr>
            <a:spLocks noGrp="1"/>
          </p:cNvSpPr>
          <p:nvPr>
            <p:ph type="title"/>
          </p:nvPr>
        </p:nvSpPr>
        <p:spPr>
          <a:xfrm>
            <a:off x="405001" y="405000"/>
            <a:ext cx="8325851" cy="135712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98DC81A-9B5E-4A92-AA7B-3D750F95F434}"/>
              </a:ext>
            </a:extLst>
          </p:cNvPr>
          <p:cNvSpPr>
            <a:spLocks noGrp="1"/>
          </p:cNvSpPr>
          <p:nvPr>
            <p:ph type="body" idx="1"/>
          </p:nvPr>
        </p:nvSpPr>
        <p:spPr>
          <a:xfrm>
            <a:off x="405000" y="1896666"/>
            <a:ext cx="8325852" cy="283487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4B8083-48FB-4D6A-B77A-262FE3E23D6C}"/>
              </a:ext>
            </a:extLst>
          </p:cNvPr>
          <p:cNvSpPr>
            <a:spLocks noGrp="1"/>
          </p:cNvSpPr>
          <p:nvPr>
            <p:ph type="ftr" sz="quarter" idx="3"/>
          </p:nvPr>
        </p:nvSpPr>
        <p:spPr>
          <a:xfrm>
            <a:off x="405001" y="4735800"/>
            <a:ext cx="5513096" cy="273844"/>
          </a:xfrm>
          <a:prstGeom prst="rect">
            <a:avLst/>
          </a:prstGeom>
        </p:spPr>
        <p:txBody>
          <a:bodyPr vert="horz" lIns="91440" tIns="45720" rIns="91440" bIns="45720" rtlCol="0" anchor="ctr"/>
          <a:lstStyle>
            <a:lvl1pPr algn="l">
              <a:defRPr sz="750" spc="75" baseline="0">
                <a:solidFill>
                  <a:schemeClr val="tx1"/>
                </a:solidFill>
              </a:defRPr>
            </a:lvl1pPr>
          </a:lstStyle>
          <a:p>
            <a:endParaRPr lang="en-US" sz="750" dirty="0"/>
          </a:p>
        </p:txBody>
      </p:sp>
      <p:sp>
        <p:nvSpPr>
          <p:cNvPr id="4" name="Date Placeholder 3">
            <a:extLst>
              <a:ext uri="{FF2B5EF4-FFF2-40B4-BE49-F238E27FC236}">
                <a16:creationId xmlns:a16="http://schemas.microsoft.com/office/drawing/2014/main" id="{41EDA5BD-F7C8-4883-81D1-EF1F6F00EF72}"/>
              </a:ext>
            </a:extLst>
          </p:cNvPr>
          <p:cNvSpPr>
            <a:spLocks noGrp="1"/>
          </p:cNvSpPr>
          <p:nvPr>
            <p:ph type="dt" sz="half" idx="2"/>
          </p:nvPr>
        </p:nvSpPr>
        <p:spPr>
          <a:xfrm>
            <a:off x="6056710" y="4735800"/>
            <a:ext cx="1967601" cy="273844"/>
          </a:xfrm>
          <a:prstGeom prst="rect">
            <a:avLst/>
          </a:prstGeom>
        </p:spPr>
        <p:txBody>
          <a:bodyPr vert="horz" lIns="91440" tIns="45720" rIns="91440" bIns="45720" rtlCol="0" anchor="ctr"/>
          <a:lstStyle>
            <a:lvl1pPr algn="r">
              <a:defRPr sz="750" cap="none" spc="75" baseline="0">
                <a:solidFill>
                  <a:schemeClr val="tx1"/>
                </a:solidFill>
              </a:defRPr>
            </a:lvl1pPr>
          </a:lstStyle>
          <a:p>
            <a:pPr algn="r"/>
            <a:fld id="{1EF5EC06-B826-4A4E-A4F9-57E6F7CCBCF9}" type="datetime1">
              <a:rPr lang="en-US" smtClean="0"/>
              <a:t>7/15/22</a:t>
            </a:fld>
            <a:endParaRPr lang="en-US" dirty="0"/>
          </a:p>
        </p:txBody>
      </p:sp>
      <p:sp>
        <p:nvSpPr>
          <p:cNvPr id="6" name="Slide Number Placeholder 5">
            <a:extLst>
              <a:ext uri="{FF2B5EF4-FFF2-40B4-BE49-F238E27FC236}">
                <a16:creationId xmlns:a16="http://schemas.microsoft.com/office/drawing/2014/main" id="{AB48FEDB-2614-400B-9C19-0F4D448D98AB}"/>
              </a:ext>
            </a:extLst>
          </p:cNvPr>
          <p:cNvSpPr>
            <a:spLocks noGrp="1"/>
          </p:cNvSpPr>
          <p:nvPr>
            <p:ph type="sldNum" sz="quarter" idx="4"/>
          </p:nvPr>
        </p:nvSpPr>
        <p:spPr>
          <a:xfrm>
            <a:off x="8162925" y="4735800"/>
            <a:ext cx="567928" cy="273844"/>
          </a:xfrm>
          <a:prstGeom prst="rect">
            <a:avLst/>
          </a:prstGeom>
        </p:spPr>
        <p:txBody>
          <a:bodyPr vert="horz" lIns="91440" tIns="45720" rIns="91440" bIns="45720" rtlCol="0" anchor="ctr"/>
          <a:lstStyle>
            <a:lvl1pPr algn="r">
              <a:defRPr sz="750" spc="75" baseline="0">
                <a:solidFill>
                  <a:schemeClr val="tx1"/>
                </a:solidFill>
              </a:defRPr>
            </a:lvl1pPr>
          </a:lstStyle>
          <a:p>
            <a:fld id="{4CD77608-3819-479B-BB98-C216BA724EFE}" type="slidenum">
              <a:rPr lang="en-US" smtClean="0"/>
              <a:pPr/>
              <a:t>‹#›</a:t>
            </a:fld>
            <a:endParaRPr lang="en-US" sz="750" dirty="0"/>
          </a:p>
        </p:txBody>
      </p:sp>
    </p:spTree>
    <p:extLst>
      <p:ext uri="{BB962C8B-B14F-4D97-AF65-F5344CB8AC3E}">
        <p14:creationId xmlns:p14="http://schemas.microsoft.com/office/powerpoint/2010/main" val="1316790422"/>
      </p:ext>
    </p:extLst>
  </p:cSld>
  <p:clrMap bg1="dk1" tx1="lt1" bg2="dk2" tx2="lt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24" r:id="rId6"/>
    <p:sldLayoutId id="2147483725" r:id="rId7"/>
    <p:sldLayoutId id="2147483726" r:id="rId8"/>
    <p:sldLayoutId id="2147483727" r:id="rId9"/>
    <p:sldLayoutId id="2147483728" r:id="rId10"/>
    <p:sldLayoutId id="2147483729" r:id="rId11"/>
    <p:sldLayoutId id="2147483730" r:id="rId12"/>
  </p:sldLayoutIdLst>
  <p:hf hdr="0" ftr="0" dt="0"/>
  <p:txStyles>
    <p:titleStyle>
      <a:lvl1pPr algn="l" defTabSz="685800" rtl="0" eaLnBrk="1" latinLnBrk="0" hangingPunct="1">
        <a:lnSpc>
          <a:spcPct val="90000"/>
        </a:lnSpc>
        <a:spcBef>
          <a:spcPct val="0"/>
        </a:spcBef>
        <a:buNone/>
        <a:defRPr sz="4500" kern="1200">
          <a:solidFill>
            <a:schemeClr val="tx1"/>
          </a:solidFill>
          <a:latin typeface="+mj-lt"/>
          <a:ea typeface="+mj-ea"/>
          <a:cs typeface="+mj-cs"/>
        </a:defRPr>
      </a:lvl1pPr>
    </p:titleStyle>
    <p:bodyStyle>
      <a:lvl1pPr marL="202500" indent="-202500" algn="l" defTabSz="685800" rtl="0" eaLnBrk="1" latinLnBrk="0" hangingPunct="1">
        <a:lnSpc>
          <a:spcPct val="125000"/>
        </a:lnSpc>
        <a:spcBef>
          <a:spcPts val="750"/>
        </a:spcBef>
        <a:buFont typeface="Arial" panose="020B0604020202020204" pitchFamily="34" charset="0"/>
        <a:buChar char="•"/>
        <a:defRPr sz="1350" kern="1200" spc="38" baseline="0">
          <a:solidFill>
            <a:schemeClr val="tx1"/>
          </a:solidFill>
          <a:latin typeface="+mn-lt"/>
          <a:ea typeface="+mn-ea"/>
          <a:cs typeface="+mn-cs"/>
        </a:defRPr>
      </a:lvl1pPr>
      <a:lvl2pPr marL="540000" indent="-202500" algn="l" defTabSz="685800" rtl="0" eaLnBrk="1" latinLnBrk="0" hangingPunct="1">
        <a:lnSpc>
          <a:spcPct val="125000"/>
        </a:lnSpc>
        <a:spcBef>
          <a:spcPts val="375"/>
        </a:spcBef>
        <a:buFont typeface="Arial" panose="020B0604020202020204" pitchFamily="34" charset="0"/>
        <a:buChar char="•"/>
        <a:defRPr sz="1350" kern="1200" spc="38" baseline="0">
          <a:solidFill>
            <a:schemeClr val="tx1"/>
          </a:solidFill>
          <a:latin typeface="+mn-lt"/>
          <a:ea typeface="+mn-ea"/>
          <a:cs typeface="+mn-cs"/>
        </a:defRPr>
      </a:lvl2pPr>
      <a:lvl3pPr marL="810000" indent="-202500" algn="l" defTabSz="685800" rtl="0" eaLnBrk="1" latinLnBrk="0" hangingPunct="1">
        <a:lnSpc>
          <a:spcPct val="125000"/>
        </a:lnSpc>
        <a:spcBef>
          <a:spcPts val="375"/>
        </a:spcBef>
        <a:buFont typeface="Arial" panose="020B0604020202020204" pitchFamily="34" charset="0"/>
        <a:buChar char="•"/>
        <a:defRPr sz="1350" kern="1200" spc="38" baseline="0">
          <a:solidFill>
            <a:schemeClr val="tx1"/>
          </a:solidFill>
          <a:latin typeface="+mn-lt"/>
          <a:ea typeface="+mn-ea"/>
          <a:cs typeface="+mn-cs"/>
        </a:defRPr>
      </a:lvl3pPr>
      <a:lvl4pPr marL="1080000" indent="-202500" algn="l" defTabSz="685800" rtl="0" eaLnBrk="1" latinLnBrk="0" hangingPunct="1">
        <a:lnSpc>
          <a:spcPct val="125000"/>
        </a:lnSpc>
        <a:spcBef>
          <a:spcPts val="375"/>
        </a:spcBef>
        <a:buFont typeface="Arial" panose="020B0604020202020204" pitchFamily="34" charset="0"/>
        <a:buChar char="•"/>
        <a:defRPr sz="1350" kern="1200" spc="38" baseline="0">
          <a:solidFill>
            <a:schemeClr val="tx1"/>
          </a:solidFill>
          <a:latin typeface="+mn-lt"/>
          <a:ea typeface="+mn-ea"/>
          <a:cs typeface="+mn-cs"/>
        </a:defRPr>
      </a:lvl4pPr>
      <a:lvl5pPr marL="1350000" indent="-202500" algn="l" defTabSz="685800" rtl="0" eaLnBrk="1" latinLnBrk="0" hangingPunct="1">
        <a:lnSpc>
          <a:spcPct val="125000"/>
        </a:lnSpc>
        <a:spcBef>
          <a:spcPts val="375"/>
        </a:spcBef>
        <a:buFont typeface="Arial" panose="020B0604020202020204" pitchFamily="34" charset="0"/>
        <a:buChar char="•"/>
        <a:defRPr sz="1350" kern="1200" spc="38" baseline="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10.xml"/><Relationship Id="rId6" Type="http://schemas.openxmlformats.org/officeDocument/2006/relationships/image" Target="../media/image12.jpeg"/><Relationship Id="rId5" Type="http://schemas.openxmlformats.org/officeDocument/2006/relationships/image" Target="../media/image11.jpg"/><Relationship Id="rId4" Type="http://schemas.openxmlformats.org/officeDocument/2006/relationships/image" Target="../media/image10.jp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6.xml"/><Relationship Id="rId4" Type="http://schemas.openxmlformats.org/officeDocument/2006/relationships/hyperlink" Target="https://www.methansat.org/"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14.tiff"/><Relationship Id="rId2" Type="http://schemas.openxmlformats.org/officeDocument/2006/relationships/image" Target="../media/image13.tiff"/><Relationship Id="rId1" Type="http://schemas.openxmlformats.org/officeDocument/2006/relationships/slideLayout" Target="../slideLayouts/slideLayout10.xml"/><Relationship Id="rId4" Type="http://schemas.openxmlformats.org/officeDocument/2006/relationships/image" Target="../media/image15.png"/></Relationships>
</file>

<file path=ppt/slides/_rels/slide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6.xml"/><Relationship Id="rId5" Type="http://schemas.openxmlformats.org/officeDocument/2006/relationships/image" Target="../media/image9.png"/><Relationship Id="rId4" Type="http://schemas.openxmlformats.org/officeDocument/2006/relationships/image" Target="../media/image18.png"/></Relationships>
</file>

<file path=ppt/slides/_rels/slide7.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22.jfif"/><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image" Target="../media/image23.jp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image" Target="../media/image25.jpg"/><Relationship Id="rId1" Type="http://schemas.openxmlformats.org/officeDocument/2006/relationships/slideLayout" Target="../slideLayouts/slideLayout6.xml"/><Relationship Id="rId4" Type="http://schemas.openxmlformats.org/officeDocument/2006/relationships/image" Target="../media/image27.jpg"/></Relationships>
</file>

<file path=ppt/slides/_rels/slide16.xml.rels><?xml version="1.0" encoding="UTF-8" standalone="yes"?>
<Relationships xmlns="http://schemas.openxmlformats.org/package/2006/relationships"><Relationship Id="rId3" Type="http://schemas.openxmlformats.org/officeDocument/2006/relationships/image" Target="../media/image29.jpg"/><Relationship Id="rId7" Type="http://schemas.openxmlformats.org/officeDocument/2006/relationships/image" Target="../media/image33.jpg"/><Relationship Id="rId2" Type="http://schemas.openxmlformats.org/officeDocument/2006/relationships/image" Target="../media/image28.jpg"/><Relationship Id="rId1" Type="http://schemas.openxmlformats.org/officeDocument/2006/relationships/slideLayout" Target="../slideLayouts/slideLayout6.xml"/><Relationship Id="rId6" Type="http://schemas.openxmlformats.org/officeDocument/2006/relationships/image" Target="../media/image32.jpg"/><Relationship Id="rId5" Type="http://schemas.openxmlformats.org/officeDocument/2006/relationships/image" Target="../media/image31.jpg"/><Relationship Id="rId4" Type="http://schemas.openxmlformats.org/officeDocument/2006/relationships/image" Target="../media/image30.jp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7.xml"/></Relationships>
</file>

<file path=ppt/slides/_rels/slide18.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notesSlide" Target="../notesSlides/notesSlide7.xml"/><Relationship Id="rId1" Type="http://schemas.openxmlformats.org/officeDocument/2006/relationships/slideLayout" Target="../slideLayouts/slideLayout17.xml"/><Relationship Id="rId4" Type="http://schemas.openxmlformats.org/officeDocument/2006/relationships/image" Target="../media/image34.png"/></Relationships>
</file>

<file path=ppt/slides/_rels/slide1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8.xml"/><Relationship Id="rId1" Type="http://schemas.openxmlformats.org/officeDocument/2006/relationships/slideLayout" Target="../slideLayouts/slideLayout17.xml"/></Relationships>
</file>

<file path=ppt/slides/_rels/slide20.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9.xml"/><Relationship Id="rId1" Type="http://schemas.openxmlformats.org/officeDocument/2006/relationships/slideLayout" Target="../slideLayouts/slideLayout6.xml"/><Relationship Id="rId5" Type="http://schemas.openxmlformats.org/officeDocument/2006/relationships/image" Target="../media/image38.png"/><Relationship Id="rId4" Type="http://schemas.openxmlformats.org/officeDocument/2006/relationships/image" Target="../media/image37.png"/></Relationships>
</file>

<file path=ppt/slides/_rels/slide2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0.xml"/><Relationship Id="rId1" Type="http://schemas.openxmlformats.org/officeDocument/2006/relationships/slideLayout" Target="../slideLayouts/slideLayout10.xml"/><Relationship Id="rId5" Type="http://schemas.openxmlformats.org/officeDocument/2006/relationships/image" Target="../media/image40.png"/><Relationship Id="rId4" Type="http://schemas.openxmlformats.org/officeDocument/2006/relationships/image" Target="../media/image39.jpeg"/></Relationships>
</file>

<file path=ppt/slides/_rels/slide22.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39.jpeg"/><Relationship Id="rId1" Type="http://schemas.openxmlformats.org/officeDocument/2006/relationships/slideLayout" Target="../slideLayouts/slideLayout11.xml"/><Relationship Id="rId4" Type="http://schemas.openxmlformats.org/officeDocument/2006/relationships/image" Target="../media/image42.png"/></Relationships>
</file>

<file path=ppt/slides/_rels/slide23.xml.rels><?xml version="1.0" encoding="UTF-8" standalone="yes"?>
<Relationships xmlns="http://schemas.openxmlformats.org/package/2006/relationships"><Relationship Id="rId3" Type="http://schemas.openxmlformats.org/officeDocument/2006/relationships/image" Target="../media/image43.tiff"/><Relationship Id="rId2" Type="http://schemas.openxmlformats.org/officeDocument/2006/relationships/image" Target="../media/image39.jpeg"/><Relationship Id="rId1" Type="http://schemas.openxmlformats.org/officeDocument/2006/relationships/slideLayout" Target="../slideLayouts/slideLayout11.xml"/></Relationships>
</file>

<file path=ppt/slides/_rels/slide24.xml.rels><?xml version="1.0" encoding="UTF-8" standalone="yes"?>
<Relationships xmlns="http://schemas.openxmlformats.org/package/2006/relationships"><Relationship Id="rId3" Type="http://schemas.openxmlformats.org/officeDocument/2006/relationships/image" Target="../media/image44.tiff"/><Relationship Id="rId2" Type="http://schemas.openxmlformats.org/officeDocument/2006/relationships/image" Target="../media/image39.jpeg"/><Relationship Id="rId1" Type="http://schemas.openxmlformats.org/officeDocument/2006/relationships/slideLayout" Target="../slideLayouts/slideLayout11.xml"/><Relationship Id="rId4" Type="http://schemas.openxmlformats.org/officeDocument/2006/relationships/image" Target="../media/image45.tiff"/></Relationships>
</file>

<file path=ppt/slides/_rels/slide25.xml.rels><?xml version="1.0" encoding="UTF-8" standalone="yes"?>
<Relationships xmlns="http://schemas.openxmlformats.org/package/2006/relationships"><Relationship Id="rId3" Type="http://schemas.openxmlformats.org/officeDocument/2006/relationships/image" Target="../media/image46.tiff"/><Relationship Id="rId2" Type="http://schemas.openxmlformats.org/officeDocument/2006/relationships/image" Target="../media/image39.jpeg"/><Relationship Id="rId1" Type="http://schemas.openxmlformats.org/officeDocument/2006/relationships/slideLayout" Target="../slideLayouts/slideLayout11.xml"/><Relationship Id="rId4" Type="http://schemas.openxmlformats.org/officeDocument/2006/relationships/image" Target="../media/image47.tiff"/></Relationships>
</file>

<file path=ppt/slides/_rels/slide26.xml.rels><?xml version="1.0" encoding="UTF-8" standalone="yes"?>
<Relationships xmlns="http://schemas.openxmlformats.org/package/2006/relationships"><Relationship Id="rId2" Type="http://schemas.openxmlformats.org/officeDocument/2006/relationships/image" Target="../media/image48.emf"/><Relationship Id="rId1" Type="http://schemas.openxmlformats.org/officeDocument/2006/relationships/slideLayout" Target="../slideLayouts/slideLayout10.xml"/></Relationships>
</file>

<file path=ppt/slides/_rels/slide27.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11.xml"/><Relationship Id="rId1" Type="http://schemas.openxmlformats.org/officeDocument/2006/relationships/slideLayout" Target="../slideLayouts/slideLayout19.xml"/><Relationship Id="rId5" Type="http://schemas.openxmlformats.org/officeDocument/2006/relationships/image" Target="../media/image51.jpeg"/><Relationship Id="rId4" Type="http://schemas.openxmlformats.org/officeDocument/2006/relationships/image" Target="../media/image50.png"/></Relationships>
</file>

<file path=ppt/slides/_rels/slide28.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png"/><Relationship Id="rId1" Type="http://schemas.openxmlformats.org/officeDocument/2006/relationships/slideLayout" Target="../slideLayouts/slideLayout19.xml"/></Relationships>
</file>

<file path=ppt/slides/_rels/slide29.xml.rels><?xml version="1.0" encoding="UTF-8" standalone="yes"?>
<Relationships xmlns="http://schemas.openxmlformats.org/package/2006/relationships"><Relationship Id="rId3" Type="http://schemas.openxmlformats.org/officeDocument/2006/relationships/image" Target="../media/image54.tiff"/><Relationship Id="rId2" Type="http://schemas.openxmlformats.org/officeDocument/2006/relationships/image" Target="../media/image39.jpeg"/><Relationship Id="rId1" Type="http://schemas.openxmlformats.org/officeDocument/2006/relationships/slideLayout" Target="../slideLayouts/slideLayout11.xml"/><Relationship Id="rId5" Type="http://schemas.openxmlformats.org/officeDocument/2006/relationships/image" Target="../media/image56.tiff"/><Relationship Id="rId4" Type="http://schemas.openxmlformats.org/officeDocument/2006/relationships/image" Target="../media/image55.tiff"/></Relationships>
</file>

<file path=ppt/slides/_rels/slide30.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png"/><Relationship Id="rId1" Type="http://schemas.openxmlformats.org/officeDocument/2006/relationships/slideLayout" Target="../slideLayouts/slideLayout6.xml"/><Relationship Id="rId4" Type="http://schemas.openxmlformats.org/officeDocument/2006/relationships/image" Target="../media/image890.png"/></Relationships>
</file>

<file path=ppt/slides/_rels/slide31.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59.png"/><Relationship Id="rId1" Type="http://schemas.openxmlformats.org/officeDocument/2006/relationships/slideLayout" Target="../slideLayouts/slideLayout11.xml"/><Relationship Id="rId5" Type="http://schemas.openxmlformats.org/officeDocument/2006/relationships/image" Target="../media/image61.png"/><Relationship Id="rId4" Type="http://schemas.openxmlformats.org/officeDocument/2006/relationships/image" Target="../media/image60.png"/></Relationships>
</file>

<file path=ppt/slides/_rels/slide32.xml.rels><?xml version="1.0" encoding="UTF-8" standalone="yes"?>
<Relationships xmlns="http://schemas.openxmlformats.org/package/2006/relationships"><Relationship Id="rId3" Type="http://schemas.openxmlformats.org/officeDocument/2006/relationships/image" Target="../media/image62.png"/><Relationship Id="rId7" Type="http://schemas.openxmlformats.org/officeDocument/2006/relationships/image" Target="../media/image65.png"/><Relationship Id="rId2" Type="http://schemas.openxmlformats.org/officeDocument/2006/relationships/notesSlide" Target="../notesSlides/notesSlide12.xml"/><Relationship Id="rId1" Type="http://schemas.openxmlformats.org/officeDocument/2006/relationships/slideLayout" Target="../slideLayouts/slideLayout6.xml"/><Relationship Id="rId6" Type="http://schemas.openxmlformats.org/officeDocument/2006/relationships/image" Target="../media/image64.png"/><Relationship Id="rId5" Type="http://schemas.openxmlformats.org/officeDocument/2006/relationships/image" Target="../media/image63.jpg"/><Relationship Id="rId4" Type="http://schemas.openxmlformats.org/officeDocument/2006/relationships/image" Target="../media/image39.jpeg"/></Relationships>
</file>

<file path=ppt/slides/_rels/slide33.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13.xml"/><Relationship Id="rId1" Type="http://schemas.openxmlformats.org/officeDocument/2006/relationships/slideLayout" Target="../slideLayouts/slideLayout6.xml"/><Relationship Id="rId4" Type="http://schemas.openxmlformats.org/officeDocument/2006/relationships/image" Target="../media/image66.png"/></Relationships>
</file>

<file path=ppt/slides/_rels/slide34.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67.jpeg"/><Relationship Id="rId1" Type="http://schemas.openxmlformats.org/officeDocument/2006/relationships/slideLayout" Target="../slideLayouts/slideLayout10.xml"/><Relationship Id="rId4" Type="http://schemas.openxmlformats.org/officeDocument/2006/relationships/image" Target="../media/image11.jpg"/></Relationships>
</file>

<file path=ppt/slides/_rels/slide35.xml.rels><?xml version="1.0" encoding="UTF-8" standalone="yes"?>
<Relationships xmlns="http://schemas.openxmlformats.org/package/2006/relationships"><Relationship Id="rId8" Type="http://schemas.openxmlformats.org/officeDocument/2006/relationships/image" Target="../media/image74.png"/><Relationship Id="rId3" Type="http://schemas.openxmlformats.org/officeDocument/2006/relationships/image" Target="../media/image69.jpeg"/><Relationship Id="rId7" Type="http://schemas.openxmlformats.org/officeDocument/2006/relationships/image" Target="../media/image73.gif"/><Relationship Id="rId2" Type="http://schemas.openxmlformats.org/officeDocument/2006/relationships/image" Target="../media/image68.tiff"/><Relationship Id="rId1" Type="http://schemas.openxmlformats.org/officeDocument/2006/relationships/slideLayout" Target="../slideLayouts/slideLayout10.xml"/><Relationship Id="rId6" Type="http://schemas.openxmlformats.org/officeDocument/2006/relationships/image" Target="../media/image72.jpg"/><Relationship Id="rId5" Type="http://schemas.openxmlformats.org/officeDocument/2006/relationships/image" Target="../media/image71.png"/><Relationship Id="rId4" Type="http://schemas.openxmlformats.org/officeDocument/2006/relationships/image" Target="../media/image7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616290" y="0"/>
            <a:ext cx="8107362" cy="1102519"/>
          </a:xfrm>
        </p:spPr>
        <p:txBody>
          <a:bodyPr/>
          <a:lstStyle/>
          <a:p>
            <a:pPr algn="ctr"/>
            <a:r>
              <a:rPr lang="en-US" dirty="0"/>
              <a:t>The </a:t>
            </a:r>
            <a:r>
              <a:rPr lang="en-US" dirty="0" err="1"/>
              <a:t>MethaneSAT</a:t>
            </a:r>
            <a:r>
              <a:rPr lang="en-US" dirty="0"/>
              <a:t> Mission</a:t>
            </a:r>
          </a:p>
        </p:txBody>
      </p:sp>
      <p:sp>
        <p:nvSpPr>
          <p:cNvPr id="7" name="Subtitle 6"/>
          <p:cNvSpPr>
            <a:spLocks noGrp="1"/>
          </p:cNvSpPr>
          <p:nvPr>
            <p:ph type="subTitle" idx="1"/>
          </p:nvPr>
        </p:nvSpPr>
        <p:spPr>
          <a:xfrm>
            <a:off x="420348" y="1047971"/>
            <a:ext cx="8233822" cy="2780756"/>
          </a:xfrm>
        </p:spPr>
        <p:txBody>
          <a:bodyPr/>
          <a:lstStyle/>
          <a:p>
            <a:endParaRPr lang="en-US" sz="1400" dirty="0"/>
          </a:p>
          <a:p>
            <a:pPr algn="ctr"/>
            <a:r>
              <a:rPr lang="en-US" sz="2000" dirty="0" err="1"/>
              <a:t>Xiong</a:t>
            </a:r>
            <a:r>
              <a:rPr lang="en-US" sz="2000" dirty="0"/>
              <a:t> Liu</a:t>
            </a:r>
            <a:r>
              <a:rPr lang="en-US" sz="2000" baseline="30000" dirty="0"/>
              <a:t>1</a:t>
            </a:r>
            <a:r>
              <a:rPr lang="en-US" sz="2000" dirty="0"/>
              <a:t>, Jonathan Franklin</a:t>
            </a:r>
            <a:r>
              <a:rPr lang="en-US" sz="2000" baseline="30000" dirty="0"/>
              <a:t>2</a:t>
            </a:r>
            <a:r>
              <a:rPr lang="en-US" sz="2000" dirty="0"/>
              <a:t> </a:t>
            </a:r>
          </a:p>
          <a:p>
            <a:pPr algn="ctr"/>
            <a:r>
              <a:rPr lang="en-US" sz="2000" dirty="0"/>
              <a:t>on behalf of the entire MethaneSAT team</a:t>
            </a:r>
          </a:p>
          <a:p>
            <a:pPr algn="ctr"/>
            <a:endParaRPr lang="en-US" sz="1400" b="1" baseline="30000" dirty="0"/>
          </a:p>
          <a:p>
            <a:pPr algn="ctr"/>
            <a:endParaRPr lang="en-US" sz="1400" b="1" baseline="30000" dirty="0"/>
          </a:p>
          <a:p>
            <a:pPr algn="ctr"/>
            <a:r>
              <a:rPr lang="en-US" sz="1800" b="1" baseline="30000" dirty="0"/>
              <a:t>1</a:t>
            </a:r>
            <a:r>
              <a:rPr lang="en-US" sz="1800" b="1" dirty="0"/>
              <a:t>Center for Astrophysics | Harvard &amp; Smithsonian</a:t>
            </a:r>
          </a:p>
          <a:p>
            <a:pPr algn="ctr"/>
            <a:r>
              <a:rPr lang="en-US" sz="1800" b="1" baseline="30000" dirty="0"/>
              <a:t>2</a:t>
            </a:r>
            <a:r>
              <a:rPr lang="en-US" sz="1800" b="1" dirty="0"/>
              <a:t>Harvard University</a:t>
            </a:r>
          </a:p>
          <a:p>
            <a:pPr algn="ctr"/>
            <a:endParaRPr lang="en-US" sz="1400" dirty="0"/>
          </a:p>
          <a:p>
            <a:pPr algn="ctr"/>
            <a:r>
              <a:rPr lang="en-US" sz="1800" dirty="0"/>
              <a:t>GESTAR II Seminar</a:t>
            </a:r>
          </a:p>
          <a:p>
            <a:pPr algn="ctr"/>
            <a:r>
              <a:rPr lang="en-US" sz="1800" dirty="0"/>
              <a:t>July 14, 2022</a:t>
            </a:r>
          </a:p>
          <a:p>
            <a:endParaRPr lang="en-US" sz="1400" dirty="0"/>
          </a:p>
        </p:txBody>
      </p:sp>
      <p:sp>
        <p:nvSpPr>
          <p:cNvPr id="3" name="TextBox 2">
            <a:extLst>
              <a:ext uri="{FF2B5EF4-FFF2-40B4-BE49-F238E27FC236}">
                <a16:creationId xmlns:a16="http://schemas.microsoft.com/office/drawing/2014/main" id="{AEF57AA6-5BD0-4305-BE35-9EA31A099292}"/>
              </a:ext>
            </a:extLst>
          </p:cNvPr>
          <p:cNvSpPr txBox="1"/>
          <p:nvPr/>
        </p:nvSpPr>
        <p:spPr>
          <a:xfrm>
            <a:off x="341376" y="4465320"/>
            <a:ext cx="3724656" cy="44500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a:ea typeface="+mn-ea"/>
              <a:cs typeface="+mn-cs"/>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2E6E957-D56E-614D-B019-DA4174CA8778}"/>
              </a:ext>
            </a:extLst>
          </p:cNvPr>
          <p:cNvSpPr txBox="1"/>
          <p:nvPr/>
        </p:nvSpPr>
        <p:spPr>
          <a:xfrm>
            <a:off x="831273" y="652597"/>
            <a:ext cx="7651420" cy="1384995"/>
          </a:xfrm>
          <a:prstGeom prst="rect">
            <a:avLst/>
          </a:prstGeom>
          <a:solidFill>
            <a:schemeClr val="tx2">
              <a:lumMod val="40000"/>
              <a:lumOff val="60000"/>
            </a:schemeClr>
          </a:solidFill>
          <a:ln>
            <a:solidFill>
              <a:srgbClr val="FFFF00"/>
            </a:solidFill>
          </a:ln>
        </p:spPr>
        <p:txBody>
          <a:bodyPr wrap="square" rtlCol="0">
            <a:spAutoFit/>
          </a:bodyPr>
          <a:lstStyle/>
          <a:p>
            <a:r>
              <a:rPr lang="en-US" sz="2100" b="1" dirty="0"/>
              <a:t>MethaneSAT: </a:t>
            </a:r>
            <a:r>
              <a:rPr lang="en-US" sz="2100" dirty="0"/>
              <a:t>Measure over 80% of the global oil and gas sector, to directly influence the reduction of O&amp;G CH</a:t>
            </a:r>
            <a:r>
              <a:rPr lang="en-US" sz="2100" baseline="-25000" dirty="0"/>
              <a:t>4</a:t>
            </a:r>
            <a:r>
              <a:rPr lang="en-US" sz="2100" dirty="0"/>
              <a:t> emissions </a:t>
            </a:r>
            <a:r>
              <a:rPr lang="en-US" sz="2100" i="1" dirty="0"/>
              <a:t>by 45% by 2025, </a:t>
            </a:r>
          </a:p>
          <a:p>
            <a:r>
              <a:rPr lang="en-US" sz="2100" i="1" dirty="0"/>
              <a:t>70% by 2030.</a:t>
            </a:r>
          </a:p>
        </p:txBody>
      </p:sp>
      <p:sp>
        <p:nvSpPr>
          <p:cNvPr id="5" name="TextBox 4">
            <a:extLst>
              <a:ext uri="{FF2B5EF4-FFF2-40B4-BE49-F238E27FC236}">
                <a16:creationId xmlns:a16="http://schemas.microsoft.com/office/drawing/2014/main" id="{1B9E75DA-A68D-C647-A8F2-8F263BDFFCB5}"/>
              </a:ext>
            </a:extLst>
          </p:cNvPr>
          <p:cNvSpPr txBox="1"/>
          <p:nvPr/>
        </p:nvSpPr>
        <p:spPr>
          <a:xfrm>
            <a:off x="831273" y="2571750"/>
            <a:ext cx="7002736" cy="1708160"/>
          </a:xfrm>
          <a:prstGeom prst="rect">
            <a:avLst/>
          </a:prstGeom>
          <a:solidFill>
            <a:schemeClr val="tx2">
              <a:lumMod val="40000"/>
              <a:lumOff val="60000"/>
            </a:schemeClr>
          </a:solidFill>
          <a:ln>
            <a:solidFill>
              <a:srgbClr val="FFFF00"/>
            </a:solidFill>
          </a:ln>
        </p:spPr>
        <p:txBody>
          <a:bodyPr wrap="square" rtlCol="0">
            <a:spAutoFit/>
          </a:bodyPr>
          <a:lstStyle/>
          <a:p>
            <a:r>
              <a:rPr lang="en-US" sz="2100" b="1" dirty="0" err="1"/>
              <a:t>MethaneAIR</a:t>
            </a:r>
            <a:r>
              <a:rPr lang="en-US" sz="2100" b="1" dirty="0"/>
              <a:t>: </a:t>
            </a:r>
            <a:r>
              <a:rPr lang="en-US" sz="2100" i="1" dirty="0"/>
              <a:t>Goal is to test concepts for the sensor, algorithms, and flux determination, and to help refine specifications for </a:t>
            </a:r>
            <a:r>
              <a:rPr lang="en-US" sz="2100" i="1" dirty="0" err="1"/>
              <a:t>MethaneSAT</a:t>
            </a:r>
            <a:r>
              <a:rPr lang="en-US" sz="2100" i="1" dirty="0"/>
              <a:t>. During the mission, it will provide calibration/validation, and complement MethaneSAT (~40-60 </a:t>
            </a:r>
            <a:r>
              <a:rPr lang="en-US" sz="2100" i="1" dirty="0" err="1"/>
              <a:t>hrs</a:t>
            </a:r>
            <a:r>
              <a:rPr lang="en-US" sz="2100" i="1" dirty="0"/>
              <a:t>/month).</a:t>
            </a:r>
            <a:endParaRPr lang="en-US" sz="2100" b="1" i="1" dirty="0"/>
          </a:p>
        </p:txBody>
      </p:sp>
      <p:pic>
        <p:nvPicPr>
          <p:cNvPr id="6" name="Picture 5" descr="A picture containing transport, satellite, outdoor, sign&#10;&#10;Description automatically generated">
            <a:extLst>
              <a:ext uri="{FF2B5EF4-FFF2-40B4-BE49-F238E27FC236}">
                <a16:creationId xmlns:a16="http://schemas.microsoft.com/office/drawing/2014/main" id="{6E9E3AB0-A604-3246-AF28-ED481B16C1F3}"/>
              </a:ext>
            </a:extLst>
          </p:cNvPr>
          <p:cNvPicPr>
            <a:picLocks noChangeAspect="1"/>
          </p:cNvPicPr>
          <p:nvPr/>
        </p:nvPicPr>
        <p:blipFill>
          <a:blip r:embed="rId3"/>
          <a:stretch>
            <a:fillRect/>
          </a:stretch>
        </p:blipFill>
        <p:spPr>
          <a:xfrm>
            <a:off x="6827066" y="1401900"/>
            <a:ext cx="2171029" cy="1106633"/>
          </a:xfrm>
          <a:prstGeom prst="rect">
            <a:avLst/>
          </a:prstGeom>
        </p:spPr>
      </p:pic>
      <p:grpSp>
        <p:nvGrpSpPr>
          <p:cNvPr id="2" name="Group 1">
            <a:extLst>
              <a:ext uri="{FF2B5EF4-FFF2-40B4-BE49-F238E27FC236}">
                <a16:creationId xmlns:a16="http://schemas.microsoft.com/office/drawing/2014/main" id="{B27186CB-7091-A84D-B46D-8F1F7E60C981}"/>
              </a:ext>
            </a:extLst>
          </p:cNvPr>
          <p:cNvGrpSpPr/>
          <p:nvPr/>
        </p:nvGrpSpPr>
        <p:grpSpPr>
          <a:xfrm>
            <a:off x="6569630" y="3710403"/>
            <a:ext cx="2421727" cy="1106633"/>
            <a:chOff x="6569630" y="3710403"/>
            <a:chExt cx="2421727" cy="1106633"/>
          </a:xfrm>
        </p:grpSpPr>
        <p:pic>
          <p:nvPicPr>
            <p:cNvPr id="8" name="Picture 7">
              <a:extLst>
                <a:ext uri="{FF2B5EF4-FFF2-40B4-BE49-F238E27FC236}">
                  <a16:creationId xmlns:a16="http://schemas.microsoft.com/office/drawing/2014/main" id="{14B00C79-F620-4446-BCAD-406B1D92C363}"/>
                </a:ext>
              </a:extLst>
            </p:cNvPr>
            <p:cNvPicPr>
              <a:picLocks noChangeAspect="1"/>
            </p:cNvPicPr>
            <p:nvPr/>
          </p:nvPicPr>
          <p:blipFill rotWithShape="1">
            <a:blip r:embed="rId4"/>
            <a:srcRect l="24885" t="9602" r="26478" b="9432"/>
            <a:stretch/>
          </p:blipFill>
          <p:spPr>
            <a:xfrm>
              <a:off x="6569630" y="3710403"/>
              <a:ext cx="997135" cy="1106633"/>
            </a:xfrm>
            <a:prstGeom prst="rect">
              <a:avLst/>
            </a:prstGeom>
          </p:spPr>
        </p:pic>
        <p:pic>
          <p:nvPicPr>
            <p:cNvPr id="10" name="Picture 9">
              <a:extLst>
                <a:ext uri="{FF2B5EF4-FFF2-40B4-BE49-F238E27FC236}">
                  <a16:creationId xmlns:a16="http://schemas.microsoft.com/office/drawing/2014/main" id="{F308CB90-42E8-4B4E-861B-0E6C6076C6A0}"/>
                </a:ext>
              </a:extLst>
            </p:cNvPr>
            <p:cNvPicPr>
              <a:picLocks noChangeAspect="1"/>
            </p:cNvPicPr>
            <p:nvPr/>
          </p:nvPicPr>
          <p:blipFill rotWithShape="1">
            <a:blip r:embed="rId5"/>
            <a:srcRect l="6250" t="4829" r="26818" b="17181"/>
            <a:stretch/>
          </p:blipFill>
          <p:spPr>
            <a:xfrm>
              <a:off x="7566765" y="3710403"/>
              <a:ext cx="1424592" cy="1106633"/>
            </a:xfrm>
            <a:prstGeom prst="rect">
              <a:avLst/>
            </a:prstGeom>
          </p:spPr>
        </p:pic>
      </p:grpSp>
      <p:sp>
        <p:nvSpPr>
          <p:cNvPr id="11" name="TextBox 10">
            <a:extLst>
              <a:ext uri="{FF2B5EF4-FFF2-40B4-BE49-F238E27FC236}">
                <a16:creationId xmlns:a16="http://schemas.microsoft.com/office/drawing/2014/main" id="{C5455193-06A8-E94A-B70D-36998504AD80}"/>
              </a:ext>
            </a:extLst>
          </p:cNvPr>
          <p:cNvSpPr txBox="1"/>
          <p:nvPr/>
        </p:nvSpPr>
        <p:spPr>
          <a:xfrm>
            <a:off x="1577234" y="101570"/>
            <a:ext cx="5989531" cy="553998"/>
          </a:xfrm>
          <a:prstGeom prst="rect">
            <a:avLst/>
          </a:prstGeom>
          <a:noFill/>
        </p:spPr>
        <p:txBody>
          <a:bodyPr wrap="square" rtlCol="0">
            <a:spAutoFit/>
          </a:bodyPr>
          <a:lstStyle/>
          <a:p>
            <a:pPr algn="ctr"/>
            <a:r>
              <a:rPr lang="en-US" sz="3000" b="1" dirty="0"/>
              <a:t>The </a:t>
            </a:r>
            <a:r>
              <a:rPr lang="en-US" sz="3000" b="1" dirty="0" err="1"/>
              <a:t>MethaneSAT</a:t>
            </a:r>
            <a:r>
              <a:rPr lang="en-US" sz="3000" b="1" dirty="0"/>
              <a:t> mission</a:t>
            </a:r>
          </a:p>
        </p:txBody>
      </p:sp>
      <p:pic>
        <p:nvPicPr>
          <p:cNvPr id="1026" name="Picture 2" descr="Arc of light across the early morning sky as rocket launches to space">
            <a:extLst>
              <a:ext uri="{FF2B5EF4-FFF2-40B4-BE49-F238E27FC236}">
                <a16:creationId xmlns:a16="http://schemas.microsoft.com/office/drawing/2014/main" id="{B5D4AEBB-4633-E74C-BBE8-D4D8F4A58740}"/>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161494" y="1401900"/>
            <a:ext cx="1665572" cy="11103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216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ubtitle 2">
            <a:extLst>
              <a:ext uri="{FF2B5EF4-FFF2-40B4-BE49-F238E27FC236}">
                <a16:creationId xmlns:a16="http://schemas.microsoft.com/office/drawing/2014/main" id="{13A8EC87-252E-1E4A-BD01-2A78220193F4}"/>
              </a:ext>
            </a:extLst>
          </p:cNvPr>
          <p:cNvSpPr>
            <a:spLocks noGrp="1"/>
          </p:cNvSpPr>
          <p:nvPr>
            <p:ph type="subTitle" idx="1"/>
          </p:nvPr>
        </p:nvSpPr>
        <p:spPr>
          <a:xfrm>
            <a:off x="911076" y="721132"/>
            <a:ext cx="7385026" cy="1152119"/>
          </a:xfrm>
          <a:noFill/>
        </p:spPr>
        <p:txBody>
          <a:bodyPr>
            <a:noAutofit/>
          </a:bodyPr>
          <a:lstStyle/>
          <a:p>
            <a:pPr algn="l">
              <a:spcBef>
                <a:spcPts val="450"/>
              </a:spcBef>
            </a:pPr>
            <a:endParaRPr lang="en-US" sz="2400" b="1" u="sng" dirty="0"/>
          </a:p>
          <a:p>
            <a:pPr marL="342900" indent="-342900" algn="l">
              <a:spcBef>
                <a:spcPts val="450"/>
              </a:spcBef>
              <a:buFont typeface="Arial" panose="020B0604020202020204" pitchFamily="34" charset="0"/>
              <a:buChar char="•"/>
            </a:pPr>
            <a:r>
              <a:rPr lang="en-US" sz="2400" b="1" u="sng" dirty="0"/>
              <a:t>Quantify </a:t>
            </a:r>
            <a:r>
              <a:rPr lang="en-US" sz="2400" b="1" dirty="0"/>
              <a:t>Regional scale emissions of CH</a:t>
            </a:r>
            <a:r>
              <a:rPr lang="en-US" sz="2400" b="1" baseline="-25000" dirty="0"/>
              <a:t>4</a:t>
            </a:r>
            <a:r>
              <a:rPr lang="en-US" sz="2400" b="1" dirty="0"/>
              <a:t> from O&amp;G production across the globe at ~1-2 km</a:t>
            </a:r>
            <a:r>
              <a:rPr lang="en-US" sz="2400" b="1" baseline="30000" dirty="0"/>
              <a:t>2</a:t>
            </a:r>
          </a:p>
          <a:p>
            <a:pPr marL="600075" lvl="1" indent="-257175" algn="l">
              <a:spcBef>
                <a:spcPts val="450"/>
              </a:spcBef>
              <a:buFont typeface="Arial" panose="020B0604020202020204" pitchFamily="34" charset="0"/>
              <a:buChar char="•"/>
            </a:pPr>
            <a:endParaRPr lang="en-US" sz="1350" b="1" i="1" dirty="0">
              <a:solidFill>
                <a:schemeClr val="tx1">
                  <a:lumMod val="65000"/>
                  <a:lumOff val="35000"/>
                </a:schemeClr>
              </a:solidFill>
            </a:endParaRPr>
          </a:p>
        </p:txBody>
      </p:sp>
      <p:sp>
        <p:nvSpPr>
          <p:cNvPr id="11" name="TextBox 10">
            <a:extLst>
              <a:ext uri="{FF2B5EF4-FFF2-40B4-BE49-F238E27FC236}">
                <a16:creationId xmlns:a16="http://schemas.microsoft.com/office/drawing/2014/main" id="{6DBBA987-3BB3-6642-BF7E-9936B67A8687}"/>
              </a:ext>
            </a:extLst>
          </p:cNvPr>
          <p:cNvSpPr txBox="1"/>
          <p:nvPr/>
        </p:nvSpPr>
        <p:spPr>
          <a:xfrm>
            <a:off x="789710" y="2222279"/>
            <a:ext cx="7627757" cy="757130"/>
          </a:xfrm>
          <a:prstGeom prst="rect">
            <a:avLst/>
          </a:prstGeom>
          <a:noFill/>
        </p:spPr>
        <p:txBody>
          <a:bodyPr wrap="square" rtlCol="0">
            <a:spAutoFit/>
          </a:bodyPr>
          <a:lstStyle/>
          <a:p>
            <a:pPr marL="342900" indent="-342900">
              <a:lnSpc>
                <a:spcPct val="90000"/>
              </a:lnSpc>
              <a:spcBef>
                <a:spcPts val="450"/>
              </a:spcBef>
              <a:buFont typeface="Arial" panose="020B0604020202020204" pitchFamily="34" charset="0"/>
              <a:buChar char="•"/>
            </a:pPr>
            <a:r>
              <a:rPr lang="en-US" sz="2400" b="1" u="sng" dirty="0">
                <a:solidFill>
                  <a:prstClr val="black"/>
                </a:solidFill>
              </a:rPr>
              <a:t>Identify and Quantify </a:t>
            </a:r>
            <a:r>
              <a:rPr lang="en-US" sz="2400" b="1" dirty="0">
                <a:solidFill>
                  <a:prstClr val="black"/>
                </a:solidFill>
              </a:rPr>
              <a:t>Emissions from large sources </a:t>
            </a:r>
            <a:r>
              <a:rPr lang="en-US" sz="2400" b="1" dirty="0">
                <a:solidFill>
                  <a:schemeClr val="bg1">
                    <a:lumMod val="50000"/>
                  </a:schemeClr>
                </a:solidFill>
              </a:rPr>
              <a:t>(</a:t>
            </a:r>
            <a:r>
              <a:rPr lang="en-US" sz="2400" b="1" i="1" dirty="0">
                <a:solidFill>
                  <a:schemeClr val="bg1">
                    <a:lumMod val="50000"/>
                  </a:schemeClr>
                </a:solidFill>
              </a:rPr>
              <a:t>&gt; 500 kg/</a:t>
            </a:r>
            <a:r>
              <a:rPr lang="en-US" sz="2400" b="1" i="1" dirty="0" err="1">
                <a:solidFill>
                  <a:schemeClr val="bg1">
                    <a:lumMod val="50000"/>
                  </a:schemeClr>
                </a:solidFill>
              </a:rPr>
              <a:t>hr</a:t>
            </a:r>
            <a:r>
              <a:rPr lang="en-US" sz="2400" b="1" i="1" dirty="0">
                <a:solidFill>
                  <a:schemeClr val="bg1">
                    <a:lumMod val="50000"/>
                  </a:schemeClr>
                </a:solidFill>
              </a:rPr>
              <a:t> in 1 acquisition</a:t>
            </a:r>
            <a:r>
              <a:rPr lang="en-US" sz="2400" b="1" dirty="0">
                <a:solidFill>
                  <a:schemeClr val="bg1">
                    <a:lumMod val="50000"/>
                  </a:schemeClr>
                </a:solidFill>
              </a:rPr>
              <a:t>)</a:t>
            </a:r>
          </a:p>
        </p:txBody>
      </p:sp>
      <p:sp>
        <p:nvSpPr>
          <p:cNvPr id="12" name="TextBox 11">
            <a:extLst>
              <a:ext uri="{FF2B5EF4-FFF2-40B4-BE49-F238E27FC236}">
                <a16:creationId xmlns:a16="http://schemas.microsoft.com/office/drawing/2014/main" id="{21C1828C-BBEC-1749-8C55-37DD97030D48}"/>
              </a:ext>
            </a:extLst>
          </p:cNvPr>
          <p:cNvSpPr txBox="1"/>
          <p:nvPr/>
        </p:nvSpPr>
        <p:spPr>
          <a:xfrm>
            <a:off x="789710" y="3169169"/>
            <a:ext cx="7473141" cy="757130"/>
          </a:xfrm>
          <a:prstGeom prst="rect">
            <a:avLst/>
          </a:prstGeom>
          <a:noFill/>
        </p:spPr>
        <p:txBody>
          <a:bodyPr wrap="square" rtlCol="0">
            <a:spAutoFit/>
          </a:bodyPr>
          <a:lstStyle/>
          <a:p>
            <a:pPr marL="342900" indent="-342900">
              <a:lnSpc>
                <a:spcPct val="90000"/>
              </a:lnSpc>
              <a:spcBef>
                <a:spcPts val="450"/>
              </a:spcBef>
              <a:buFont typeface="Arial" panose="020B0604020202020204" pitchFamily="34" charset="0"/>
              <a:buChar char="•"/>
            </a:pPr>
            <a:r>
              <a:rPr lang="en-US" sz="2400" b="1" dirty="0"/>
              <a:t>Quantify diffuse sources (aggregate of smaller sources) and large intermittent sources.</a:t>
            </a:r>
          </a:p>
        </p:txBody>
      </p:sp>
      <p:sp>
        <p:nvSpPr>
          <p:cNvPr id="13" name="TextBox 12">
            <a:extLst>
              <a:ext uri="{FF2B5EF4-FFF2-40B4-BE49-F238E27FC236}">
                <a16:creationId xmlns:a16="http://schemas.microsoft.com/office/drawing/2014/main" id="{A41566C5-97EB-4CDC-8650-6678E3F507A8}"/>
              </a:ext>
            </a:extLst>
          </p:cNvPr>
          <p:cNvSpPr txBox="1"/>
          <p:nvPr/>
        </p:nvSpPr>
        <p:spPr>
          <a:xfrm>
            <a:off x="1577234" y="101570"/>
            <a:ext cx="6117026" cy="553998"/>
          </a:xfrm>
          <a:prstGeom prst="rect">
            <a:avLst/>
          </a:prstGeom>
          <a:noFill/>
        </p:spPr>
        <p:txBody>
          <a:bodyPr wrap="square" rtlCol="0">
            <a:spAutoFit/>
          </a:bodyPr>
          <a:lstStyle/>
          <a:p>
            <a:pPr algn="ctr"/>
            <a:r>
              <a:rPr lang="en-US" sz="3000" b="1" dirty="0" err="1"/>
              <a:t>MethaneSAT</a:t>
            </a:r>
            <a:r>
              <a:rPr lang="en-US" sz="3000" b="1" dirty="0"/>
              <a:t> Science Objectives</a:t>
            </a:r>
          </a:p>
        </p:txBody>
      </p:sp>
    </p:spTree>
    <p:extLst>
      <p:ext uri="{BB962C8B-B14F-4D97-AF65-F5344CB8AC3E}">
        <p14:creationId xmlns:p14="http://schemas.microsoft.com/office/powerpoint/2010/main" val="36346361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E8615A8-42AC-784F-B08C-B0CF397E5E2A}"/>
              </a:ext>
            </a:extLst>
          </p:cNvPr>
          <p:cNvSpPr>
            <a:spLocks noGrp="1"/>
          </p:cNvSpPr>
          <p:nvPr>
            <p:ph idx="1"/>
          </p:nvPr>
        </p:nvSpPr>
        <p:spPr>
          <a:xfrm>
            <a:off x="1" y="369332"/>
            <a:ext cx="9144000" cy="4416425"/>
          </a:xfrm>
        </p:spPr>
        <p:txBody>
          <a:bodyPr>
            <a:normAutofit/>
          </a:bodyPr>
          <a:lstStyle/>
          <a:p>
            <a:pPr>
              <a:spcBef>
                <a:spcPts val="450"/>
              </a:spcBef>
            </a:pPr>
            <a:r>
              <a:rPr lang="en-US" b="1" dirty="0" err="1">
                <a:solidFill>
                  <a:prstClr val="black"/>
                </a:solidFill>
              </a:rPr>
              <a:t>MethaneSAT</a:t>
            </a:r>
            <a:r>
              <a:rPr lang="en-US" b="1" dirty="0">
                <a:solidFill>
                  <a:prstClr val="black"/>
                </a:solidFill>
              </a:rPr>
              <a:t> Project Framework</a:t>
            </a:r>
          </a:p>
          <a:p>
            <a:pPr marL="600075" lvl="1" indent="-257175">
              <a:spcBef>
                <a:spcPts val="450"/>
              </a:spcBef>
            </a:pPr>
            <a:r>
              <a:rPr lang="en-US" b="1" i="1" dirty="0">
                <a:solidFill>
                  <a:schemeClr val="tx1">
                    <a:lumMod val="65000"/>
                    <a:lumOff val="35000"/>
                  </a:schemeClr>
                </a:solidFill>
              </a:rPr>
              <a:t>Sponsored by the Environmental Defense fund partnered with New Zealand</a:t>
            </a:r>
          </a:p>
          <a:p>
            <a:pPr marL="900112" lvl="2" indent="-257175">
              <a:spcBef>
                <a:spcPts val="450"/>
              </a:spcBef>
            </a:pPr>
            <a:r>
              <a:rPr lang="en-US" b="1" i="1" dirty="0">
                <a:solidFill>
                  <a:schemeClr val="tx1">
                    <a:lumMod val="65000"/>
                    <a:lumOff val="35000"/>
                  </a:schemeClr>
                </a:solidFill>
              </a:rPr>
              <a:t>EDF: Funded by private philanthropy ( $88M to launch (…) ) </a:t>
            </a:r>
            <a:r>
              <a:rPr lang="en-US" i="1" dirty="0">
                <a:solidFill>
                  <a:schemeClr val="tx1">
                    <a:lumMod val="65000"/>
                    <a:lumOff val="35000"/>
                  </a:schemeClr>
                </a:solidFill>
              </a:rPr>
              <a:t>(+ NSF flights)</a:t>
            </a:r>
          </a:p>
          <a:p>
            <a:pPr marL="900112" lvl="2" indent="-257175">
              <a:spcBef>
                <a:spcPts val="450"/>
              </a:spcBef>
            </a:pPr>
            <a:r>
              <a:rPr lang="en-US" b="1" i="1" dirty="0">
                <a:solidFill>
                  <a:schemeClr val="tx1">
                    <a:lumMod val="65000"/>
                    <a:lumOff val="35000"/>
                  </a:schemeClr>
                </a:solidFill>
              </a:rPr>
              <a:t>New Zealand ($16M): Mission Operation Center, science team focusing on agriculture</a:t>
            </a:r>
          </a:p>
          <a:p>
            <a:pPr marL="600075" lvl="1" indent="-257175">
              <a:spcBef>
                <a:spcPts val="450"/>
              </a:spcBef>
            </a:pPr>
            <a:r>
              <a:rPr lang="en-US" b="1" i="1" dirty="0">
                <a:solidFill>
                  <a:schemeClr val="tx1">
                    <a:lumMod val="65000"/>
                    <a:lumOff val="35000"/>
                  </a:schemeClr>
                </a:solidFill>
              </a:rPr>
              <a:t>Managed by MethaneSAT LLC, an affiliate of EDF</a:t>
            </a:r>
            <a:endParaRPr lang="en-US" sz="750" b="1" i="1" dirty="0">
              <a:solidFill>
                <a:schemeClr val="tx1">
                  <a:lumMod val="65000"/>
                  <a:lumOff val="35000"/>
                </a:schemeClr>
              </a:solidFill>
            </a:endParaRPr>
          </a:p>
          <a:p>
            <a:pPr marL="900112" lvl="2" indent="-257175">
              <a:spcBef>
                <a:spcPts val="450"/>
              </a:spcBef>
            </a:pPr>
            <a:r>
              <a:rPr lang="en-US" b="1" i="1" dirty="0">
                <a:solidFill>
                  <a:schemeClr val="tx1">
                    <a:lumMod val="65000"/>
                    <a:lumOff val="35000"/>
                  </a:schemeClr>
                </a:solidFill>
              </a:rPr>
              <a:t>Co-led by Tom Ingersoll &amp; Steven Hamburg</a:t>
            </a:r>
          </a:p>
          <a:p>
            <a:pPr marL="900112" lvl="2" indent="-257175">
              <a:spcBef>
                <a:spcPts val="450"/>
              </a:spcBef>
            </a:pPr>
            <a:r>
              <a:rPr lang="en-US" b="1" i="1" dirty="0">
                <a:solidFill>
                  <a:schemeClr val="tx1">
                    <a:lumMod val="65000"/>
                    <a:lumOff val="35000"/>
                  </a:schemeClr>
                </a:solidFill>
              </a:rPr>
              <a:t>Cloud platform (back-end &amp; front-end), Advocacy</a:t>
            </a:r>
          </a:p>
          <a:p>
            <a:pPr marL="900112" lvl="2" indent="-257175">
              <a:spcBef>
                <a:spcPts val="450"/>
              </a:spcBef>
            </a:pPr>
            <a:r>
              <a:rPr lang="en-US" b="1" i="1" dirty="0">
                <a:solidFill>
                  <a:schemeClr val="tx1">
                    <a:lumMod val="65000"/>
                    <a:lumOff val="35000"/>
                  </a:schemeClr>
                </a:solidFill>
              </a:rPr>
              <a:t>SAG (Dan </a:t>
            </a:r>
            <a:r>
              <a:rPr lang="en-US" b="1" i="1" dirty="0" err="1">
                <a:solidFill>
                  <a:schemeClr val="tx1">
                    <a:lumMod val="65000"/>
                    <a:lumOff val="35000"/>
                  </a:schemeClr>
                </a:solidFill>
              </a:rPr>
              <a:t>McCleese</a:t>
            </a:r>
            <a:r>
              <a:rPr lang="en-US" b="1" i="1" dirty="0">
                <a:solidFill>
                  <a:schemeClr val="tx1">
                    <a:lumMod val="65000"/>
                    <a:lumOff val="35000"/>
                  </a:schemeClr>
                </a:solidFill>
              </a:rPr>
              <a:t>) and TAG (Bryn Davis, previously Joe Rothenberg)</a:t>
            </a:r>
          </a:p>
          <a:p>
            <a:pPr marL="600075" lvl="1" indent="-257175">
              <a:spcBef>
                <a:spcPts val="450"/>
              </a:spcBef>
            </a:pPr>
            <a:r>
              <a:rPr lang="en-US" b="1" i="1" dirty="0">
                <a:solidFill>
                  <a:schemeClr val="tx1">
                    <a:lumMod val="65000"/>
                    <a:lumOff val="35000"/>
                  </a:schemeClr>
                </a:solidFill>
              </a:rPr>
              <a:t>Science team at Harvard, SAO, NIWA, and EDF  led by Prof. </a:t>
            </a:r>
            <a:r>
              <a:rPr lang="en-US" b="1" i="1" dirty="0" err="1">
                <a:solidFill>
                  <a:schemeClr val="tx1">
                    <a:lumMod val="65000"/>
                    <a:lumOff val="35000"/>
                  </a:schemeClr>
                </a:solidFill>
              </a:rPr>
              <a:t>Wofsy</a:t>
            </a:r>
            <a:endParaRPr lang="en-US" b="1" i="1" dirty="0">
              <a:solidFill>
                <a:srgbClr val="00B0F0"/>
              </a:solidFill>
            </a:endParaRPr>
          </a:p>
          <a:p>
            <a:pPr marL="600075" lvl="1" indent="-257175">
              <a:spcBef>
                <a:spcPts val="450"/>
              </a:spcBef>
            </a:pPr>
            <a:r>
              <a:rPr lang="en-US" b="1" i="1" dirty="0">
                <a:solidFill>
                  <a:schemeClr val="tx1">
                    <a:lumMod val="65000"/>
                    <a:lumOff val="35000"/>
                  </a:schemeClr>
                </a:solidFill>
              </a:rPr>
              <a:t>Designed by the Science Team, Technical Advisory Group, and Ball</a:t>
            </a:r>
          </a:p>
          <a:p>
            <a:pPr marL="600075" lvl="1" indent="-257175">
              <a:spcBef>
                <a:spcPts val="450"/>
              </a:spcBef>
            </a:pPr>
            <a:r>
              <a:rPr lang="en-US" b="1" i="1" dirty="0">
                <a:solidFill>
                  <a:schemeClr val="tx1">
                    <a:lumMod val="65000"/>
                    <a:lumOff val="35000"/>
                  </a:schemeClr>
                </a:solidFill>
              </a:rPr>
              <a:t>Under construction by Ball and Blue Canyon Technologies</a:t>
            </a:r>
          </a:p>
          <a:p>
            <a:pPr marL="600075" lvl="1" indent="-257175">
              <a:spcBef>
                <a:spcPts val="450"/>
              </a:spcBef>
            </a:pPr>
            <a:r>
              <a:rPr lang="en-US" b="1" i="1" dirty="0">
                <a:solidFill>
                  <a:schemeClr val="tx1">
                    <a:lumMod val="65000"/>
                    <a:lumOff val="35000"/>
                  </a:schemeClr>
                </a:solidFill>
              </a:rPr>
              <a:t>Launch: Q2/3 2023 by SpaceX (Two opportunities in May 2023, Oct 2023, different orbits)</a:t>
            </a:r>
          </a:p>
        </p:txBody>
      </p:sp>
      <p:pic>
        <p:nvPicPr>
          <p:cNvPr id="5" name="Picture 4" descr="A picture containing transport, satellite, outdoor, sign&#10;&#10;Description automatically generated">
            <a:extLst>
              <a:ext uri="{FF2B5EF4-FFF2-40B4-BE49-F238E27FC236}">
                <a16:creationId xmlns:a16="http://schemas.microsoft.com/office/drawing/2014/main" id="{6C6929FE-1C3C-F041-B824-B7365B84EE9D}"/>
              </a:ext>
            </a:extLst>
          </p:cNvPr>
          <p:cNvPicPr>
            <a:picLocks noChangeAspect="1"/>
          </p:cNvPicPr>
          <p:nvPr/>
        </p:nvPicPr>
        <p:blipFill>
          <a:blip r:embed="rId3"/>
          <a:stretch>
            <a:fillRect/>
          </a:stretch>
        </p:blipFill>
        <p:spPr>
          <a:xfrm>
            <a:off x="6161714" y="0"/>
            <a:ext cx="1449134" cy="738664"/>
          </a:xfrm>
          <a:prstGeom prst="rect">
            <a:avLst/>
          </a:prstGeom>
        </p:spPr>
      </p:pic>
      <p:sp>
        <p:nvSpPr>
          <p:cNvPr id="6" name="TextBox 5">
            <a:extLst>
              <a:ext uri="{FF2B5EF4-FFF2-40B4-BE49-F238E27FC236}">
                <a16:creationId xmlns:a16="http://schemas.microsoft.com/office/drawing/2014/main" id="{B124F06A-61BA-134C-9CB2-26B507905AFD}"/>
              </a:ext>
            </a:extLst>
          </p:cNvPr>
          <p:cNvSpPr txBox="1"/>
          <p:nvPr/>
        </p:nvSpPr>
        <p:spPr>
          <a:xfrm>
            <a:off x="6077869" y="1679960"/>
            <a:ext cx="1909497" cy="253916"/>
          </a:xfrm>
          <a:prstGeom prst="rect">
            <a:avLst/>
          </a:prstGeom>
          <a:noFill/>
        </p:spPr>
        <p:txBody>
          <a:bodyPr wrap="none" rtlCol="0">
            <a:spAutoFit/>
          </a:bodyPr>
          <a:lstStyle/>
          <a:p>
            <a:r>
              <a:rPr lang="en-US" sz="1050" b="1" dirty="0">
                <a:solidFill>
                  <a:srgbClr val="00B0F0"/>
                </a:solidFill>
                <a:hlinkClick r:id="rId4">
                  <a:extLst>
                    <a:ext uri="{A12FA001-AC4F-418D-AE19-62706E023703}">
                      <ahyp:hlinkClr xmlns:ahyp="http://schemas.microsoft.com/office/drawing/2018/hyperlinkcolor" val="tx"/>
                    </a:ext>
                  </a:extLst>
                </a:hlinkClick>
              </a:rPr>
              <a:t>https://</a:t>
            </a:r>
            <a:r>
              <a:rPr lang="en-US" sz="1050" b="1" dirty="0" err="1">
                <a:solidFill>
                  <a:srgbClr val="00B0F0"/>
                </a:solidFill>
                <a:hlinkClick r:id="rId4">
                  <a:extLst>
                    <a:ext uri="{A12FA001-AC4F-418D-AE19-62706E023703}">
                      <ahyp:hlinkClr xmlns:ahyp="http://schemas.microsoft.com/office/drawing/2018/hyperlinkcolor" val="tx"/>
                    </a:ext>
                  </a:extLst>
                </a:hlinkClick>
              </a:rPr>
              <a:t>www.methansat.org</a:t>
            </a:r>
            <a:endParaRPr lang="en-US" sz="1050" b="1" dirty="0">
              <a:solidFill>
                <a:srgbClr val="00B0F0"/>
              </a:solidFill>
            </a:endParaRPr>
          </a:p>
        </p:txBody>
      </p:sp>
      <p:sp>
        <p:nvSpPr>
          <p:cNvPr id="7" name="TextBox 6">
            <a:extLst>
              <a:ext uri="{FF2B5EF4-FFF2-40B4-BE49-F238E27FC236}">
                <a16:creationId xmlns:a16="http://schemas.microsoft.com/office/drawing/2014/main" id="{A3F6117F-89CA-1146-BDBC-E50CB7BA51F4}"/>
              </a:ext>
            </a:extLst>
          </p:cNvPr>
          <p:cNvSpPr txBox="1"/>
          <p:nvPr/>
        </p:nvSpPr>
        <p:spPr>
          <a:xfrm>
            <a:off x="7886937" y="2420085"/>
            <a:ext cx="1169979" cy="738664"/>
          </a:xfrm>
          <a:prstGeom prst="rect">
            <a:avLst/>
          </a:prstGeom>
          <a:noFill/>
        </p:spPr>
        <p:txBody>
          <a:bodyPr wrap="square">
            <a:spAutoFit/>
          </a:bodyPr>
          <a:lstStyle/>
          <a:p>
            <a:r>
              <a:rPr lang="en-US" sz="1400" b="1" i="1" dirty="0">
                <a:solidFill>
                  <a:srgbClr val="00B0F0"/>
                </a:solidFill>
              </a:rPr>
              <a:t>full science team listed at end</a:t>
            </a:r>
            <a:endParaRPr lang="en-US" sz="1400" dirty="0"/>
          </a:p>
        </p:txBody>
      </p:sp>
    </p:spTree>
    <p:extLst>
      <p:ext uri="{BB962C8B-B14F-4D97-AF65-F5344CB8AC3E}">
        <p14:creationId xmlns:p14="http://schemas.microsoft.com/office/powerpoint/2010/main" val="29508734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203086D-348E-024D-ABF5-F4F950617753}"/>
              </a:ext>
            </a:extLst>
          </p:cNvPr>
          <p:cNvSpPr txBox="1"/>
          <p:nvPr/>
        </p:nvSpPr>
        <p:spPr>
          <a:xfrm>
            <a:off x="1126220" y="3320991"/>
            <a:ext cx="6724320" cy="1131079"/>
          </a:xfrm>
          <a:prstGeom prst="rect">
            <a:avLst/>
          </a:prstGeom>
          <a:noFill/>
        </p:spPr>
        <p:txBody>
          <a:bodyPr wrap="square" rtlCol="0">
            <a:spAutoFit/>
          </a:bodyPr>
          <a:lstStyle/>
          <a:p>
            <a:r>
              <a:rPr lang="en-US" sz="1350" dirty="0"/>
              <a:t>TROPOMI		5.5 km x 5.5 km	10 – 20 ppb	       Global Daily Map</a:t>
            </a:r>
          </a:p>
          <a:p>
            <a:endParaRPr lang="en-US" sz="1350" dirty="0"/>
          </a:p>
          <a:p>
            <a:endParaRPr lang="en-US" sz="1350" dirty="0"/>
          </a:p>
          <a:p>
            <a:endParaRPr lang="en-US" sz="1350" dirty="0"/>
          </a:p>
          <a:p>
            <a:r>
              <a:rPr lang="en-US" sz="1350" dirty="0" err="1"/>
              <a:t>GHGSat</a:t>
            </a:r>
            <a:r>
              <a:rPr lang="en-US" sz="1350" dirty="0"/>
              <a:t>		25 m x 25 m	~100 ppb            Targets 10 x 10 km</a:t>
            </a:r>
          </a:p>
        </p:txBody>
      </p:sp>
      <p:pic>
        <p:nvPicPr>
          <p:cNvPr id="8" name="Picture 7">
            <a:extLst>
              <a:ext uri="{FF2B5EF4-FFF2-40B4-BE49-F238E27FC236}">
                <a16:creationId xmlns:a16="http://schemas.microsoft.com/office/drawing/2014/main" id="{53114027-6641-4143-B316-92045DC8C9A1}"/>
              </a:ext>
            </a:extLst>
          </p:cNvPr>
          <p:cNvPicPr>
            <a:picLocks noChangeAspect="1"/>
          </p:cNvPicPr>
          <p:nvPr/>
        </p:nvPicPr>
        <p:blipFill rotWithShape="1">
          <a:blip r:embed="rId2"/>
          <a:srcRect l="60595" b="12649"/>
          <a:stretch/>
        </p:blipFill>
        <p:spPr>
          <a:xfrm>
            <a:off x="1441173" y="582059"/>
            <a:ext cx="2576136" cy="2159564"/>
          </a:xfrm>
          <a:prstGeom prst="rect">
            <a:avLst/>
          </a:prstGeom>
        </p:spPr>
      </p:pic>
      <p:sp>
        <p:nvSpPr>
          <p:cNvPr id="9" name="TextBox 8">
            <a:extLst>
              <a:ext uri="{FF2B5EF4-FFF2-40B4-BE49-F238E27FC236}">
                <a16:creationId xmlns:a16="http://schemas.microsoft.com/office/drawing/2014/main" id="{0D16E434-06DA-8A4F-B9A6-E5413A38F6D8}"/>
              </a:ext>
            </a:extLst>
          </p:cNvPr>
          <p:cNvSpPr txBox="1"/>
          <p:nvPr/>
        </p:nvSpPr>
        <p:spPr>
          <a:xfrm>
            <a:off x="1318923" y="51658"/>
            <a:ext cx="3083118" cy="323165"/>
          </a:xfrm>
          <a:prstGeom prst="rect">
            <a:avLst/>
          </a:prstGeom>
          <a:noFill/>
        </p:spPr>
        <p:txBody>
          <a:bodyPr wrap="square" rtlCol="0">
            <a:spAutoFit/>
          </a:bodyPr>
          <a:lstStyle/>
          <a:p>
            <a:r>
              <a:rPr lang="en-US" sz="1500" b="1" dirty="0"/>
              <a:t>TROPOMI (mean of 11 months)</a:t>
            </a:r>
          </a:p>
        </p:txBody>
      </p:sp>
      <p:pic>
        <p:nvPicPr>
          <p:cNvPr id="11" name="Picture 10">
            <a:extLst>
              <a:ext uri="{FF2B5EF4-FFF2-40B4-BE49-F238E27FC236}">
                <a16:creationId xmlns:a16="http://schemas.microsoft.com/office/drawing/2014/main" id="{38975CCC-811D-1448-9BC1-825B71FB6DB4}"/>
              </a:ext>
            </a:extLst>
          </p:cNvPr>
          <p:cNvPicPr>
            <a:picLocks noChangeAspect="1"/>
          </p:cNvPicPr>
          <p:nvPr/>
        </p:nvPicPr>
        <p:blipFill>
          <a:blip r:embed="rId3"/>
          <a:stretch>
            <a:fillRect/>
          </a:stretch>
        </p:blipFill>
        <p:spPr>
          <a:xfrm>
            <a:off x="1805444" y="2712489"/>
            <a:ext cx="1943100" cy="295275"/>
          </a:xfrm>
          <a:prstGeom prst="rect">
            <a:avLst/>
          </a:prstGeom>
        </p:spPr>
      </p:pic>
      <p:sp>
        <p:nvSpPr>
          <p:cNvPr id="13" name="TextBox 12">
            <a:extLst>
              <a:ext uri="{FF2B5EF4-FFF2-40B4-BE49-F238E27FC236}">
                <a16:creationId xmlns:a16="http://schemas.microsoft.com/office/drawing/2014/main" id="{00922EAF-4751-A44D-9583-194166DCC36E}"/>
              </a:ext>
            </a:extLst>
          </p:cNvPr>
          <p:cNvSpPr txBox="1"/>
          <p:nvPr/>
        </p:nvSpPr>
        <p:spPr>
          <a:xfrm>
            <a:off x="4742923" y="74741"/>
            <a:ext cx="2385391" cy="300082"/>
          </a:xfrm>
          <a:prstGeom prst="rect">
            <a:avLst/>
          </a:prstGeom>
          <a:noFill/>
        </p:spPr>
        <p:txBody>
          <a:bodyPr wrap="square" rtlCol="0">
            <a:spAutoFit/>
          </a:bodyPr>
          <a:lstStyle/>
          <a:p>
            <a:r>
              <a:rPr lang="en-US" sz="1350" b="1" dirty="0" err="1"/>
              <a:t>GHGSat</a:t>
            </a:r>
            <a:r>
              <a:rPr lang="en-US" sz="1350" b="1" dirty="0"/>
              <a:t> (April 17, 2020)</a:t>
            </a:r>
          </a:p>
        </p:txBody>
      </p:sp>
      <p:sp>
        <p:nvSpPr>
          <p:cNvPr id="14" name="TextBox 13">
            <a:extLst>
              <a:ext uri="{FF2B5EF4-FFF2-40B4-BE49-F238E27FC236}">
                <a16:creationId xmlns:a16="http://schemas.microsoft.com/office/drawing/2014/main" id="{86023045-6673-8541-8E69-BE1747B80618}"/>
              </a:ext>
            </a:extLst>
          </p:cNvPr>
          <p:cNvSpPr txBox="1"/>
          <p:nvPr/>
        </p:nvSpPr>
        <p:spPr>
          <a:xfrm>
            <a:off x="4646543" y="2545415"/>
            <a:ext cx="3050320" cy="219291"/>
          </a:xfrm>
          <a:prstGeom prst="rect">
            <a:avLst/>
          </a:prstGeom>
          <a:noFill/>
        </p:spPr>
        <p:txBody>
          <a:bodyPr wrap="square" rtlCol="0">
            <a:spAutoFit/>
          </a:bodyPr>
          <a:lstStyle/>
          <a:p>
            <a:r>
              <a:rPr lang="en-US" sz="825" b="1" dirty="0"/>
              <a:t>https://scx2.b-cdn.net/</a:t>
            </a:r>
            <a:r>
              <a:rPr lang="en-US" sz="825" b="1" dirty="0" err="1"/>
              <a:t>gfx</a:t>
            </a:r>
            <a:r>
              <a:rPr lang="en-US" sz="825" b="1" dirty="0"/>
              <a:t>/news/2020/2-detectingmet.jpg</a:t>
            </a:r>
          </a:p>
        </p:txBody>
      </p:sp>
      <p:sp>
        <p:nvSpPr>
          <p:cNvPr id="15" name="TextBox 14">
            <a:extLst>
              <a:ext uri="{FF2B5EF4-FFF2-40B4-BE49-F238E27FC236}">
                <a16:creationId xmlns:a16="http://schemas.microsoft.com/office/drawing/2014/main" id="{BE9AA013-A99F-8842-AB2A-F172CE14A72D}"/>
              </a:ext>
            </a:extLst>
          </p:cNvPr>
          <p:cNvSpPr txBox="1"/>
          <p:nvPr/>
        </p:nvSpPr>
        <p:spPr>
          <a:xfrm>
            <a:off x="1673998" y="355665"/>
            <a:ext cx="5402663" cy="300082"/>
          </a:xfrm>
          <a:prstGeom prst="rect">
            <a:avLst/>
          </a:prstGeom>
          <a:noFill/>
        </p:spPr>
        <p:txBody>
          <a:bodyPr wrap="square" rtlCol="0">
            <a:spAutoFit/>
          </a:bodyPr>
          <a:lstStyle/>
          <a:p>
            <a:r>
              <a:rPr lang="en-US" sz="1350" dirty="0"/>
              <a:t>Global Mapper                                           Plume detector</a:t>
            </a:r>
          </a:p>
        </p:txBody>
      </p:sp>
      <p:sp>
        <p:nvSpPr>
          <p:cNvPr id="16" name="Oval 15">
            <a:extLst>
              <a:ext uri="{FF2B5EF4-FFF2-40B4-BE49-F238E27FC236}">
                <a16:creationId xmlns:a16="http://schemas.microsoft.com/office/drawing/2014/main" id="{4BAA8EF3-6BCF-184F-804F-BEFAA14182E7}"/>
              </a:ext>
            </a:extLst>
          </p:cNvPr>
          <p:cNvSpPr/>
          <p:nvPr/>
        </p:nvSpPr>
        <p:spPr>
          <a:xfrm>
            <a:off x="1912288" y="1809829"/>
            <a:ext cx="948194" cy="250466"/>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nvGrpSpPr>
          <p:cNvPr id="22" name="Group 21">
            <a:extLst>
              <a:ext uri="{FF2B5EF4-FFF2-40B4-BE49-F238E27FC236}">
                <a16:creationId xmlns:a16="http://schemas.microsoft.com/office/drawing/2014/main" id="{948CC033-4FAA-3B40-A7CF-E345DCA322F9}"/>
              </a:ext>
            </a:extLst>
          </p:cNvPr>
          <p:cNvGrpSpPr/>
          <p:nvPr/>
        </p:nvGrpSpPr>
        <p:grpSpPr>
          <a:xfrm>
            <a:off x="4655576" y="591115"/>
            <a:ext cx="2576136" cy="2016288"/>
            <a:chOff x="4420926" y="907392"/>
            <a:chExt cx="3310312" cy="2688380"/>
          </a:xfrm>
        </p:grpSpPr>
        <p:pic>
          <p:nvPicPr>
            <p:cNvPr id="12" name="Picture 11">
              <a:extLst>
                <a:ext uri="{FF2B5EF4-FFF2-40B4-BE49-F238E27FC236}">
                  <a16:creationId xmlns:a16="http://schemas.microsoft.com/office/drawing/2014/main" id="{1B8399A7-019E-C44C-95D7-481E5883F7F6}"/>
                </a:ext>
              </a:extLst>
            </p:cNvPr>
            <p:cNvPicPr>
              <a:picLocks noChangeAspect="1"/>
            </p:cNvPicPr>
            <p:nvPr/>
          </p:nvPicPr>
          <p:blipFill>
            <a:blip r:embed="rId4"/>
            <a:stretch>
              <a:fillRect/>
            </a:stretch>
          </p:blipFill>
          <p:spPr>
            <a:xfrm>
              <a:off x="4460681" y="952337"/>
              <a:ext cx="3270557" cy="2559302"/>
            </a:xfrm>
            <a:prstGeom prst="rect">
              <a:avLst/>
            </a:prstGeom>
          </p:spPr>
        </p:pic>
        <p:sp>
          <p:nvSpPr>
            <p:cNvPr id="17" name="TextBox 16">
              <a:extLst>
                <a:ext uri="{FF2B5EF4-FFF2-40B4-BE49-F238E27FC236}">
                  <a16:creationId xmlns:a16="http://schemas.microsoft.com/office/drawing/2014/main" id="{A1B6DC88-ADB6-9546-AC48-96B982CA5642}"/>
                </a:ext>
              </a:extLst>
            </p:cNvPr>
            <p:cNvSpPr txBox="1"/>
            <p:nvPr/>
          </p:nvSpPr>
          <p:spPr>
            <a:xfrm>
              <a:off x="4420926" y="907392"/>
              <a:ext cx="524421" cy="307776"/>
            </a:xfrm>
            <a:prstGeom prst="rect">
              <a:avLst/>
            </a:prstGeom>
            <a:solidFill>
              <a:schemeClr val="bg1"/>
            </a:solidFill>
          </p:spPr>
          <p:txBody>
            <a:bodyPr wrap="square" rtlCol="0">
              <a:spAutoFit/>
            </a:bodyPr>
            <a:lstStyle/>
            <a:p>
              <a:r>
                <a:rPr lang="en-US" sz="900" dirty="0"/>
                <a:t>ppb</a:t>
              </a:r>
            </a:p>
          </p:txBody>
        </p:sp>
        <p:sp>
          <p:nvSpPr>
            <p:cNvPr id="20" name="TextBox 19">
              <a:extLst>
                <a:ext uri="{FF2B5EF4-FFF2-40B4-BE49-F238E27FC236}">
                  <a16:creationId xmlns:a16="http://schemas.microsoft.com/office/drawing/2014/main" id="{836BAA63-364E-DA45-9A1C-27F2610942DD}"/>
                </a:ext>
              </a:extLst>
            </p:cNvPr>
            <p:cNvSpPr txBox="1"/>
            <p:nvPr/>
          </p:nvSpPr>
          <p:spPr>
            <a:xfrm>
              <a:off x="4662608" y="1154078"/>
              <a:ext cx="477717" cy="2441694"/>
            </a:xfrm>
            <a:prstGeom prst="rect">
              <a:avLst/>
            </a:prstGeom>
            <a:solidFill>
              <a:schemeClr val="bg1"/>
            </a:solidFill>
          </p:spPr>
          <p:txBody>
            <a:bodyPr wrap="square" rtlCol="0">
              <a:spAutoFit/>
            </a:bodyPr>
            <a:lstStyle/>
            <a:p>
              <a:pPr>
                <a:spcBef>
                  <a:spcPts val="300"/>
                </a:spcBef>
              </a:pPr>
              <a:r>
                <a:rPr lang="en-US" sz="800" dirty="0"/>
                <a:t>500</a:t>
              </a:r>
            </a:p>
            <a:p>
              <a:pPr>
                <a:spcBef>
                  <a:spcPts val="300"/>
                </a:spcBef>
              </a:pPr>
              <a:endParaRPr lang="en-US" sz="800" dirty="0"/>
            </a:p>
            <a:p>
              <a:pPr>
                <a:spcBef>
                  <a:spcPts val="300"/>
                </a:spcBef>
              </a:pPr>
              <a:r>
                <a:rPr lang="en-US" sz="800" dirty="0"/>
                <a:t>400</a:t>
              </a:r>
            </a:p>
            <a:p>
              <a:pPr>
                <a:spcBef>
                  <a:spcPts val="300"/>
                </a:spcBef>
              </a:pPr>
              <a:endParaRPr lang="en-US" sz="800" dirty="0"/>
            </a:p>
            <a:p>
              <a:pPr>
                <a:spcBef>
                  <a:spcPts val="300"/>
                </a:spcBef>
              </a:pPr>
              <a:r>
                <a:rPr lang="en-US" sz="800" dirty="0"/>
                <a:t>300</a:t>
              </a:r>
            </a:p>
            <a:p>
              <a:pPr>
                <a:spcBef>
                  <a:spcPts val="300"/>
                </a:spcBef>
              </a:pPr>
              <a:endParaRPr lang="en-US" sz="800" dirty="0"/>
            </a:p>
            <a:p>
              <a:pPr>
                <a:spcBef>
                  <a:spcPts val="300"/>
                </a:spcBef>
              </a:pPr>
              <a:r>
                <a:rPr lang="en-US" sz="800" dirty="0"/>
                <a:t>200</a:t>
              </a:r>
            </a:p>
            <a:p>
              <a:pPr>
                <a:spcBef>
                  <a:spcPts val="300"/>
                </a:spcBef>
              </a:pPr>
              <a:endParaRPr lang="en-US" sz="800" dirty="0"/>
            </a:p>
            <a:p>
              <a:pPr>
                <a:spcBef>
                  <a:spcPts val="300"/>
                </a:spcBef>
              </a:pPr>
              <a:r>
                <a:rPr lang="en-US" sz="800" dirty="0"/>
                <a:t>100</a:t>
              </a:r>
            </a:p>
            <a:p>
              <a:pPr>
                <a:spcBef>
                  <a:spcPts val="300"/>
                </a:spcBef>
              </a:pPr>
              <a:endParaRPr lang="en-US" sz="800" dirty="0"/>
            </a:p>
            <a:p>
              <a:pPr>
                <a:spcBef>
                  <a:spcPts val="300"/>
                </a:spcBef>
              </a:pPr>
              <a:r>
                <a:rPr lang="en-US" sz="800" dirty="0"/>
                <a:t>0</a:t>
              </a:r>
            </a:p>
          </p:txBody>
        </p:sp>
        <p:sp>
          <p:nvSpPr>
            <p:cNvPr id="21" name="Rectangle 20">
              <a:extLst>
                <a:ext uri="{FF2B5EF4-FFF2-40B4-BE49-F238E27FC236}">
                  <a16:creationId xmlns:a16="http://schemas.microsoft.com/office/drawing/2014/main" id="{7D47A1A5-1B2B-0242-93CA-9AD15AAC505D}"/>
                </a:ext>
              </a:extLst>
            </p:cNvPr>
            <p:cNvSpPr/>
            <p:nvPr/>
          </p:nvSpPr>
          <p:spPr>
            <a:xfrm>
              <a:off x="4888321" y="952649"/>
              <a:ext cx="252003" cy="253148"/>
            </a:xfrm>
            <a:prstGeom prst="rect">
              <a:avLst/>
            </a:prstGeom>
            <a:solidFill>
              <a:schemeClr val="bg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sp>
        <p:nvSpPr>
          <p:cNvPr id="4" name="TextBox 3">
            <a:extLst>
              <a:ext uri="{FF2B5EF4-FFF2-40B4-BE49-F238E27FC236}">
                <a16:creationId xmlns:a16="http://schemas.microsoft.com/office/drawing/2014/main" id="{165E1448-EACD-574A-B9AE-B438B1EE6AB2}"/>
              </a:ext>
            </a:extLst>
          </p:cNvPr>
          <p:cNvSpPr txBox="1"/>
          <p:nvPr/>
        </p:nvSpPr>
        <p:spPr>
          <a:xfrm>
            <a:off x="1126220" y="3715909"/>
            <a:ext cx="6904698" cy="300082"/>
          </a:xfrm>
          <a:prstGeom prst="rect">
            <a:avLst/>
          </a:prstGeom>
          <a:noFill/>
          <a:ln>
            <a:solidFill>
              <a:srgbClr val="0070C0"/>
            </a:solidFill>
          </a:ln>
        </p:spPr>
        <p:txBody>
          <a:bodyPr wrap="square" rtlCol="0">
            <a:spAutoFit/>
          </a:bodyPr>
          <a:lstStyle/>
          <a:p>
            <a:r>
              <a:rPr lang="en-US" sz="1350" b="1" dirty="0">
                <a:solidFill>
                  <a:srgbClr val="0070C0"/>
                </a:solidFill>
              </a:rPr>
              <a:t>MethaneSAT                 110 x 400 m                   5 – 10 ppb</a:t>
            </a:r>
            <a:r>
              <a:rPr lang="en-US" sz="1350" b="1" baseline="30000" dirty="0">
                <a:solidFill>
                  <a:srgbClr val="0070C0"/>
                </a:solidFill>
              </a:rPr>
              <a:t>‡</a:t>
            </a:r>
            <a:r>
              <a:rPr lang="en-US" sz="1350" b="1" dirty="0">
                <a:solidFill>
                  <a:srgbClr val="0070C0"/>
                </a:solidFill>
              </a:rPr>
              <a:t>       Targets ~220 x 220km</a:t>
            </a:r>
          </a:p>
        </p:txBody>
      </p:sp>
      <p:sp>
        <p:nvSpPr>
          <p:cNvPr id="5" name="TextBox 4">
            <a:extLst>
              <a:ext uri="{FF2B5EF4-FFF2-40B4-BE49-F238E27FC236}">
                <a16:creationId xmlns:a16="http://schemas.microsoft.com/office/drawing/2014/main" id="{688A8F20-7C77-7640-873F-9AFBBAAB867F}"/>
              </a:ext>
            </a:extLst>
          </p:cNvPr>
          <p:cNvSpPr txBox="1"/>
          <p:nvPr/>
        </p:nvSpPr>
        <p:spPr>
          <a:xfrm>
            <a:off x="5497144" y="4543151"/>
            <a:ext cx="3576456" cy="253916"/>
          </a:xfrm>
          <a:prstGeom prst="rect">
            <a:avLst/>
          </a:prstGeom>
          <a:noFill/>
        </p:spPr>
        <p:txBody>
          <a:bodyPr wrap="square" rtlCol="0">
            <a:spAutoFit/>
          </a:bodyPr>
          <a:lstStyle/>
          <a:p>
            <a:r>
              <a:rPr lang="en-US" sz="1050" b="1" baseline="30000" dirty="0">
                <a:solidFill>
                  <a:srgbClr val="0070C0"/>
                </a:solidFill>
              </a:rPr>
              <a:t>‡  </a:t>
            </a:r>
            <a:r>
              <a:rPr lang="en-US" sz="1050" b="1" dirty="0">
                <a:solidFill>
                  <a:srgbClr val="0070C0"/>
                </a:solidFill>
              </a:rPr>
              <a:t>2 – 4  ppb for regional scale gradients (1.4 x 1.4 km)</a:t>
            </a:r>
            <a:endParaRPr lang="en-US" sz="1050" dirty="0"/>
          </a:p>
        </p:txBody>
      </p:sp>
    </p:spTree>
    <p:extLst>
      <p:ext uri="{BB962C8B-B14F-4D97-AF65-F5344CB8AC3E}">
        <p14:creationId xmlns:p14="http://schemas.microsoft.com/office/powerpoint/2010/main" val="8482421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10101"/>
        </a:solidFill>
        <a:effectLst/>
      </p:bgPr>
    </p:bg>
    <p:spTree>
      <p:nvGrpSpPr>
        <p:cNvPr id="1" name=""/>
        <p:cNvGrpSpPr/>
        <p:nvPr/>
      </p:nvGrpSpPr>
      <p:grpSpPr>
        <a:xfrm>
          <a:off x="0" y="0"/>
          <a:ext cx="0" cy="0"/>
          <a:chOff x="0" y="0"/>
          <a:chExt cx="0" cy="0"/>
        </a:xfrm>
      </p:grpSpPr>
      <p:sp>
        <p:nvSpPr>
          <p:cNvPr id="5" name="Content Placeholder 4"/>
          <p:cNvSpPr>
            <a:spLocks noGrp="1"/>
          </p:cNvSpPr>
          <p:nvPr>
            <p:ph idx="1"/>
          </p:nvPr>
        </p:nvSpPr>
        <p:spPr>
          <a:xfrm>
            <a:off x="4680706" y="1451009"/>
            <a:ext cx="3951561" cy="825171"/>
          </a:xfrm>
        </p:spPr>
        <p:txBody>
          <a:bodyPr>
            <a:normAutofit/>
          </a:bodyPr>
          <a:lstStyle/>
          <a:p>
            <a:pPr marL="0" indent="0" algn="ctr">
              <a:buNone/>
            </a:pPr>
            <a:r>
              <a:rPr lang="en-US" sz="1200" dirty="0">
                <a:solidFill>
                  <a:schemeClr val="bg1"/>
                </a:solidFill>
              </a:rPr>
              <a:t>Two imaging spectrometers by Ball Aerospace</a:t>
            </a:r>
          </a:p>
          <a:p>
            <a:pPr marL="0" indent="0" algn="ctr">
              <a:buNone/>
            </a:pPr>
            <a:r>
              <a:rPr lang="en-US" sz="1200" dirty="0">
                <a:solidFill>
                  <a:schemeClr val="bg1"/>
                </a:solidFill>
              </a:rPr>
              <a:t>Saturn-class spacecraft bus by </a:t>
            </a:r>
            <a:br>
              <a:rPr lang="en-US" sz="1200" dirty="0">
                <a:solidFill>
                  <a:schemeClr val="bg1"/>
                </a:solidFill>
              </a:rPr>
            </a:br>
            <a:r>
              <a:rPr lang="en-US" sz="1200" dirty="0">
                <a:solidFill>
                  <a:schemeClr val="bg1"/>
                </a:solidFill>
              </a:rPr>
              <a:t>Blue Canyon Technologies</a:t>
            </a:r>
          </a:p>
        </p:txBody>
      </p:sp>
      <p:pic>
        <p:nvPicPr>
          <p:cNvPr id="3" name="Picture 2">
            <a:extLst>
              <a:ext uri="{FF2B5EF4-FFF2-40B4-BE49-F238E27FC236}">
                <a16:creationId xmlns:a16="http://schemas.microsoft.com/office/drawing/2014/main" id="{E423AFAA-3E87-4294-A75D-802ED65A6EDD}"/>
              </a:ext>
            </a:extLst>
          </p:cNvPr>
          <p:cNvPicPr>
            <a:picLocks noChangeAspect="1"/>
          </p:cNvPicPr>
          <p:nvPr/>
        </p:nvPicPr>
        <p:blipFill rotWithShape="1">
          <a:blip r:embed="rId2"/>
          <a:srcRect l="6626" t="6650" r="7253" b="8198"/>
          <a:stretch/>
        </p:blipFill>
        <p:spPr>
          <a:xfrm>
            <a:off x="5074711" y="357083"/>
            <a:ext cx="3163549" cy="903870"/>
          </a:xfrm>
          <a:prstGeom prst="rect">
            <a:avLst/>
          </a:prstGeom>
        </p:spPr>
      </p:pic>
      <p:pic>
        <p:nvPicPr>
          <p:cNvPr id="10" name="Picture 9" descr="Diagram&#10;&#10;Description automatically generated">
            <a:extLst>
              <a:ext uri="{FF2B5EF4-FFF2-40B4-BE49-F238E27FC236}">
                <a16:creationId xmlns:a16="http://schemas.microsoft.com/office/drawing/2014/main" id="{82D38C2D-EDD7-42A8-B0AA-D8255B50BD4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79410" y="2365662"/>
            <a:ext cx="4050105" cy="2250059"/>
          </a:xfrm>
          <a:prstGeom prst="rect">
            <a:avLst/>
          </a:prstGeom>
          <a:ln>
            <a:solidFill>
              <a:schemeClr val="tx1"/>
            </a:solidFill>
          </a:ln>
        </p:spPr>
      </p:pic>
      <p:pic>
        <p:nvPicPr>
          <p:cNvPr id="14" name="Picture 13" descr="Diagram&#10;&#10;Description automatically generated">
            <a:extLst>
              <a:ext uri="{FF2B5EF4-FFF2-40B4-BE49-F238E27FC236}">
                <a16:creationId xmlns:a16="http://schemas.microsoft.com/office/drawing/2014/main" id="{E1305547-0630-4AFF-85D4-F2D70E46FA2C}"/>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348390" y="2365662"/>
            <a:ext cx="4616200" cy="2249399"/>
          </a:xfrm>
          <a:prstGeom prst="rect">
            <a:avLst/>
          </a:prstGeom>
          <a:ln>
            <a:solidFill>
              <a:schemeClr val="tx1"/>
            </a:solidFill>
          </a:ln>
        </p:spPr>
      </p:pic>
      <p:pic>
        <p:nvPicPr>
          <p:cNvPr id="12" name="Picture 11" descr="A picture containing transport, satellite, outdoor, sign&#10;&#10;Description automatically generated">
            <a:extLst>
              <a:ext uri="{FF2B5EF4-FFF2-40B4-BE49-F238E27FC236}">
                <a16:creationId xmlns:a16="http://schemas.microsoft.com/office/drawing/2014/main" id="{DF09F8FB-BF85-4333-8265-0BD778895ABC}"/>
              </a:ext>
            </a:extLst>
          </p:cNvPr>
          <p:cNvPicPr>
            <a:picLocks noChangeAspect="1"/>
          </p:cNvPicPr>
          <p:nvPr/>
        </p:nvPicPr>
        <p:blipFill>
          <a:blip r:embed="rId5"/>
          <a:stretch>
            <a:fillRect/>
          </a:stretch>
        </p:blipFill>
        <p:spPr>
          <a:xfrm>
            <a:off x="179410" y="167028"/>
            <a:ext cx="4050105" cy="2064450"/>
          </a:xfrm>
          <a:prstGeom prst="rect">
            <a:avLst/>
          </a:prstGeom>
          <a:ln>
            <a:noFill/>
          </a:ln>
        </p:spPr>
      </p:pic>
      <p:sp>
        <p:nvSpPr>
          <p:cNvPr id="7" name="Rectangle 6">
            <a:extLst>
              <a:ext uri="{FF2B5EF4-FFF2-40B4-BE49-F238E27FC236}">
                <a16:creationId xmlns:a16="http://schemas.microsoft.com/office/drawing/2014/main" id="{365BC1B0-8ADE-4F95-9255-99BF5EFB8EC1}"/>
              </a:ext>
            </a:extLst>
          </p:cNvPr>
          <p:cNvSpPr/>
          <p:nvPr/>
        </p:nvSpPr>
        <p:spPr>
          <a:xfrm>
            <a:off x="4348389" y="167027"/>
            <a:ext cx="4616199" cy="2064449"/>
          </a:xfrm>
          <a:prstGeom prst="rect">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889976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F3D4FF2-A6A9-A54E-90BC-F485CF077F7D}"/>
              </a:ext>
            </a:extLst>
          </p:cNvPr>
          <p:cNvSpPr txBox="1"/>
          <p:nvPr/>
        </p:nvSpPr>
        <p:spPr>
          <a:xfrm>
            <a:off x="443948" y="660887"/>
            <a:ext cx="3010116" cy="1633781"/>
          </a:xfrm>
          <a:prstGeom prst="rect">
            <a:avLst/>
          </a:prstGeom>
          <a:solidFill>
            <a:schemeClr val="accent4"/>
          </a:solidFill>
        </p:spPr>
        <p:txBody>
          <a:bodyPr wrap="square" rtlCol="0">
            <a:spAutoFit/>
          </a:bodyPr>
          <a:lstStyle/>
          <a:p>
            <a:pPr>
              <a:spcBef>
                <a:spcPts val="450"/>
              </a:spcBef>
            </a:pPr>
            <a:r>
              <a:rPr lang="en-US" sz="1600" dirty="0">
                <a:solidFill>
                  <a:prstClr val="black"/>
                </a:solidFill>
              </a:rPr>
              <a:t>MethaneSAT is an imaging spectrometer. </a:t>
            </a:r>
          </a:p>
          <a:p>
            <a:pPr>
              <a:spcBef>
                <a:spcPts val="450"/>
              </a:spcBef>
            </a:pPr>
            <a:endParaRPr lang="en-US" sz="1600" dirty="0">
              <a:solidFill>
                <a:prstClr val="black"/>
              </a:solidFill>
            </a:endParaRPr>
          </a:p>
          <a:p>
            <a:r>
              <a:rPr lang="en-US" sz="1600" dirty="0"/>
              <a:t>Like a line camera, it sweeps across an area over time to make an image </a:t>
            </a:r>
            <a:r>
              <a:rPr lang="en-US" sz="1600" i="1" dirty="0"/>
              <a:t>“(</a:t>
            </a:r>
            <a:r>
              <a:rPr lang="en-US" sz="1600" i="1" dirty="0" err="1"/>
              <a:t>pushbroom</a:t>
            </a:r>
            <a:r>
              <a:rPr lang="en-US" sz="1600" i="1" dirty="0"/>
              <a:t>)”</a:t>
            </a:r>
            <a:r>
              <a:rPr lang="en-US" sz="1600" dirty="0"/>
              <a:t>. </a:t>
            </a:r>
          </a:p>
        </p:txBody>
      </p:sp>
      <p:pic>
        <p:nvPicPr>
          <p:cNvPr id="1026" name="Picture 2">
            <a:extLst>
              <a:ext uri="{FF2B5EF4-FFF2-40B4-BE49-F238E27FC236}">
                <a16:creationId xmlns:a16="http://schemas.microsoft.com/office/drawing/2014/main" id="{446DA059-7535-42DB-849D-0410D367BEC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07342" y="440421"/>
            <a:ext cx="4260156" cy="3494134"/>
          </a:xfrm>
          <a:prstGeom prst="rect">
            <a:avLst/>
          </a:prstGeom>
          <a:noFill/>
          <a:extLst>
            <a:ext uri="{909E8E84-426E-40DD-AFC4-6F175D3DCCD1}">
              <a14:hiddenFill xmlns:a14="http://schemas.microsoft.com/office/drawing/2010/main">
                <a:solidFill>
                  <a:srgbClr val="FFFFFF"/>
                </a:solidFill>
              </a14:hiddenFill>
            </a:ext>
          </a:extLst>
        </p:spPr>
      </p:pic>
      <p:sp>
        <p:nvSpPr>
          <p:cNvPr id="13" name="Title 1">
            <a:extLst>
              <a:ext uri="{FF2B5EF4-FFF2-40B4-BE49-F238E27FC236}">
                <a16:creationId xmlns:a16="http://schemas.microsoft.com/office/drawing/2014/main" id="{2E3B055E-1ECB-48C3-930B-75E42C2D46B9}"/>
              </a:ext>
            </a:extLst>
          </p:cNvPr>
          <p:cNvSpPr txBox="1">
            <a:spLocks/>
          </p:cNvSpPr>
          <p:nvPr/>
        </p:nvSpPr>
        <p:spPr>
          <a:xfrm>
            <a:off x="2575719" y="77466"/>
            <a:ext cx="3992562" cy="514350"/>
          </a:xfrm>
          <a:prstGeom prst="rect">
            <a:avLst/>
          </a:prstGeom>
        </p:spPr>
        <p:txBody>
          <a:bodyPr/>
          <a:lstStyle>
            <a:lvl1pPr algn="l" defTabSz="685800" rtl="0" eaLnBrk="1" latinLnBrk="0" hangingPunct="1">
              <a:lnSpc>
                <a:spcPct val="95000"/>
              </a:lnSpc>
              <a:spcBef>
                <a:spcPct val="0"/>
              </a:spcBef>
              <a:buNone/>
              <a:defRPr sz="3000" b="1" kern="1200">
                <a:solidFill>
                  <a:schemeClr val="tx1"/>
                </a:solidFill>
                <a:latin typeface="+mj-lt"/>
                <a:ea typeface="+mj-ea"/>
                <a:cs typeface="+mj-cs"/>
              </a:defRPr>
            </a:lvl1pPr>
          </a:lstStyle>
          <a:p>
            <a:pPr algn="ctr"/>
            <a:r>
              <a:rPr lang="en-US" dirty="0" err="1"/>
              <a:t>MethaneSAT</a:t>
            </a:r>
            <a:r>
              <a:rPr lang="en-US" dirty="0"/>
              <a:t> Sensor</a:t>
            </a:r>
          </a:p>
        </p:txBody>
      </p:sp>
      <p:grpSp>
        <p:nvGrpSpPr>
          <p:cNvPr id="18" name="Group 17">
            <a:extLst>
              <a:ext uri="{FF2B5EF4-FFF2-40B4-BE49-F238E27FC236}">
                <a16:creationId xmlns:a16="http://schemas.microsoft.com/office/drawing/2014/main" id="{3925ECFF-0BA7-4AD8-9D62-DB61FD3B5BD2}"/>
              </a:ext>
            </a:extLst>
          </p:cNvPr>
          <p:cNvGrpSpPr/>
          <p:nvPr/>
        </p:nvGrpSpPr>
        <p:grpSpPr>
          <a:xfrm>
            <a:off x="7278491" y="3503175"/>
            <a:ext cx="1613125" cy="1034988"/>
            <a:chOff x="6906655" y="3606510"/>
            <a:chExt cx="1613125" cy="1034988"/>
          </a:xfrm>
        </p:grpSpPr>
        <p:sp>
          <p:nvSpPr>
            <p:cNvPr id="19" name="TextBox 18">
              <a:extLst>
                <a:ext uri="{FF2B5EF4-FFF2-40B4-BE49-F238E27FC236}">
                  <a16:creationId xmlns:a16="http://schemas.microsoft.com/office/drawing/2014/main" id="{A524813F-4E4E-4FBA-942A-8D42608CDC42}"/>
                </a:ext>
              </a:extLst>
            </p:cNvPr>
            <p:cNvSpPr txBox="1"/>
            <p:nvPr/>
          </p:nvSpPr>
          <p:spPr>
            <a:xfrm>
              <a:off x="7232973" y="3606510"/>
              <a:ext cx="1263487" cy="338554"/>
            </a:xfrm>
            <a:prstGeom prst="rect">
              <a:avLst/>
            </a:prstGeom>
            <a:noFill/>
          </p:spPr>
          <p:txBody>
            <a:bodyPr wrap="none" rtlCol="0">
              <a:spAutoFit/>
            </a:bodyPr>
            <a:lstStyle/>
            <a:p>
              <a:pPr algn="ctr"/>
              <a:r>
                <a:rPr lang="en-US" sz="800" dirty="0">
                  <a:latin typeface="Arial" panose="020B0604020202020204" pitchFamily="34" charset="0"/>
                  <a:cs typeface="Arial" panose="020B0604020202020204" pitchFamily="34" charset="0"/>
                </a:rPr>
                <a:t>~ 110 m x 400 m “pixel”</a:t>
              </a:r>
              <a:br>
                <a:rPr lang="en-US" sz="800" dirty="0">
                  <a:latin typeface="Arial" panose="020B0604020202020204" pitchFamily="34" charset="0"/>
                  <a:cs typeface="Arial" panose="020B0604020202020204" pitchFamily="34" charset="0"/>
                </a:rPr>
              </a:br>
              <a:r>
                <a:rPr lang="en-US" sz="800" dirty="0">
                  <a:latin typeface="Arial" panose="020B0604020202020204" pitchFamily="34" charset="0"/>
                  <a:cs typeface="Arial" panose="020B0604020202020204" pitchFamily="34" charset="0"/>
                </a:rPr>
                <a:t>    size on ground</a:t>
              </a:r>
            </a:p>
          </p:txBody>
        </p:sp>
        <p:cxnSp>
          <p:nvCxnSpPr>
            <p:cNvPr id="20" name="Straight Arrow Connector 19">
              <a:extLst>
                <a:ext uri="{FF2B5EF4-FFF2-40B4-BE49-F238E27FC236}">
                  <a16:creationId xmlns:a16="http://schemas.microsoft.com/office/drawing/2014/main" id="{9B568930-16E5-4D98-85AC-B68FC76394CE}"/>
                </a:ext>
              </a:extLst>
            </p:cNvPr>
            <p:cNvCxnSpPr>
              <a:cxnSpLocks/>
            </p:cNvCxnSpPr>
            <p:nvPr/>
          </p:nvCxnSpPr>
          <p:spPr>
            <a:xfrm flipV="1">
              <a:off x="7637871" y="4186686"/>
              <a:ext cx="881909" cy="417636"/>
            </a:xfrm>
            <a:prstGeom prst="straightConnector1">
              <a:avLst/>
            </a:prstGeom>
            <a:ln>
              <a:solidFill>
                <a:schemeClr val="tx1"/>
              </a:solidFill>
              <a:headEnd type="stealth" w="sm" len="sm"/>
              <a:tailEnd type="stealth" w="sm" len="sm"/>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597E01E7-5B8F-4267-A03A-90FF0576FE15}"/>
                </a:ext>
              </a:extLst>
            </p:cNvPr>
            <p:cNvCxnSpPr>
              <a:cxnSpLocks/>
            </p:cNvCxnSpPr>
            <p:nvPr/>
          </p:nvCxnSpPr>
          <p:spPr>
            <a:xfrm>
              <a:off x="7462707" y="4400845"/>
              <a:ext cx="52319" cy="122726"/>
            </a:xfrm>
            <a:prstGeom prst="straightConnector1">
              <a:avLst/>
            </a:prstGeom>
            <a:ln>
              <a:solidFill>
                <a:schemeClr val="tx1"/>
              </a:solidFill>
              <a:headEnd type="stealth" w="sm" len="sm"/>
              <a:tailEnd type="stealth" w="sm" len="sm"/>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07EAA523-A64C-45E5-B5B3-2301B1A2B6DC}"/>
                </a:ext>
              </a:extLst>
            </p:cNvPr>
            <p:cNvSpPr txBox="1"/>
            <p:nvPr/>
          </p:nvSpPr>
          <p:spPr>
            <a:xfrm rot="20100000">
              <a:off x="7720511" y="4426054"/>
              <a:ext cx="611065" cy="215444"/>
            </a:xfrm>
            <a:prstGeom prst="rect">
              <a:avLst/>
            </a:prstGeom>
            <a:noFill/>
          </p:spPr>
          <p:txBody>
            <a:bodyPr wrap="none" rtlCol="0">
              <a:spAutoFit/>
            </a:bodyPr>
            <a:lstStyle/>
            <a:p>
              <a:r>
                <a:rPr lang="en-US" sz="800" dirty="0">
                  <a:latin typeface="Arial" panose="020B0604020202020204" pitchFamily="34" charset="0"/>
                  <a:cs typeface="Arial" panose="020B0604020202020204" pitchFamily="34" charset="0"/>
                </a:rPr>
                <a:t>~ 220 km</a:t>
              </a:r>
            </a:p>
          </p:txBody>
        </p:sp>
        <p:sp>
          <p:nvSpPr>
            <p:cNvPr id="23" name="TextBox 22">
              <a:extLst>
                <a:ext uri="{FF2B5EF4-FFF2-40B4-BE49-F238E27FC236}">
                  <a16:creationId xmlns:a16="http://schemas.microsoft.com/office/drawing/2014/main" id="{EDB6B821-4AAD-4094-83D7-EEC8455826B8}"/>
                </a:ext>
              </a:extLst>
            </p:cNvPr>
            <p:cNvSpPr txBox="1"/>
            <p:nvPr/>
          </p:nvSpPr>
          <p:spPr>
            <a:xfrm>
              <a:off x="6906655" y="4385537"/>
              <a:ext cx="582211" cy="215444"/>
            </a:xfrm>
            <a:prstGeom prst="rect">
              <a:avLst/>
            </a:prstGeom>
            <a:noFill/>
            <a:ln>
              <a:noFill/>
            </a:ln>
          </p:spPr>
          <p:txBody>
            <a:bodyPr wrap="none" rtlCol="0">
              <a:spAutoFit/>
            </a:bodyPr>
            <a:lstStyle/>
            <a:p>
              <a:r>
                <a:rPr lang="en-US" sz="800" dirty="0">
                  <a:latin typeface="Arial" panose="020B0604020202020204" pitchFamily="34" charset="0"/>
                  <a:cs typeface="Arial" panose="020B0604020202020204" pitchFamily="34" charset="0"/>
                </a:rPr>
                <a:t>~ 0.4 km</a:t>
              </a:r>
            </a:p>
          </p:txBody>
        </p:sp>
        <p:sp>
          <p:nvSpPr>
            <p:cNvPr id="24" name="Rectangle 23">
              <a:extLst>
                <a:ext uri="{FF2B5EF4-FFF2-40B4-BE49-F238E27FC236}">
                  <a16:creationId xmlns:a16="http://schemas.microsoft.com/office/drawing/2014/main" id="{CF087F93-578B-4446-9786-649B154CCD9E}"/>
                </a:ext>
              </a:extLst>
            </p:cNvPr>
            <p:cNvSpPr/>
            <p:nvPr/>
          </p:nvSpPr>
          <p:spPr>
            <a:xfrm rot="20092750">
              <a:off x="7508295" y="4153024"/>
              <a:ext cx="1003122" cy="132011"/>
            </a:xfrm>
            <a:prstGeom prst="rect">
              <a:avLst/>
            </a:prstGeom>
            <a:solidFill>
              <a:srgbClr val="B2B2B2">
                <a:alpha val="20000"/>
              </a:srgbClr>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cs typeface="Arial" panose="020B0604020202020204" pitchFamily="34" charset="0"/>
              </a:endParaRPr>
            </a:p>
          </p:txBody>
        </p:sp>
        <p:sp>
          <p:nvSpPr>
            <p:cNvPr id="25" name="Freeform: Shape 24">
              <a:extLst>
                <a:ext uri="{FF2B5EF4-FFF2-40B4-BE49-F238E27FC236}">
                  <a16:creationId xmlns:a16="http://schemas.microsoft.com/office/drawing/2014/main" id="{A81D918D-CD61-4BBE-9CA5-2201BCF80F12}"/>
                </a:ext>
              </a:extLst>
            </p:cNvPr>
            <p:cNvSpPr/>
            <p:nvPr/>
          </p:nvSpPr>
          <p:spPr>
            <a:xfrm rot="6431081" flipV="1">
              <a:off x="7582631" y="4061645"/>
              <a:ext cx="378324" cy="77529"/>
            </a:xfrm>
            <a:custGeom>
              <a:avLst/>
              <a:gdLst>
                <a:gd name="connsiteX0" fmla="*/ 825572 w 825572"/>
                <a:gd name="connsiteY0" fmla="*/ 167815 h 167815"/>
                <a:gd name="connsiteX1" fmla="*/ 647917 w 825572"/>
                <a:gd name="connsiteY1" fmla="*/ 21511 h 167815"/>
                <a:gd name="connsiteX2" fmla="*/ 423236 w 825572"/>
                <a:gd name="connsiteY2" fmla="*/ 11060 h 167815"/>
                <a:gd name="connsiteX3" fmla="*/ 271707 w 825572"/>
                <a:gd name="connsiteY3" fmla="*/ 120788 h 167815"/>
                <a:gd name="connsiteX4" fmla="*/ 0 w 825572"/>
                <a:gd name="connsiteY4" fmla="*/ 131239 h 167815"/>
                <a:gd name="connsiteX0" fmla="*/ 825572 w 825572"/>
                <a:gd name="connsiteY0" fmla="*/ 169409 h 169409"/>
                <a:gd name="connsiteX1" fmla="*/ 647917 w 825572"/>
                <a:gd name="connsiteY1" fmla="*/ 23105 h 169409"/>
                <a:gd name="connsiteX2" fmla="*/ 468480 w 825572"/>
                <a:gd name="connsiteY2" fmla="*/ 10273 h 169409"/>
                <a:gd name="connsiteX3" fmla="*/ 271707 w 825572"/>
                <a:gd name="connsiteY3" fmla="*/ 122382 h 169409"/>
                <a:gd name="connsiteX4" fmla="*/ 0 w 825572"/>
                <a:gd name="connsiteY4" fmla="*/ 132833 h 169409"/>
                <a:gd name="connsiteX0" fmla="*/ 823191 w 823191"/>
                <a:gd name="connsiteY0" fmla="*/ 169409 h 169409"/>
                <a:gd name="connsiteX1" fmla="*/ 645536 w 823191"/>
                <a:gd name="connsiteY1" fmla="*/ 23105 h 169409"/>
                <a:gd name="connsiteX2" fmla="*/ 466099 w 823191"/>
                <a:gd name="connsiteY2" fmla="*/ 10273 h 169409"/>
                <a:gd name="connsiteX3" fmla="*/ 269326 w 823191"/>
                <a:gd name="connsiteY3" fmla="*/ 122382 h 169409"/>
                <a:gd name="connsiteX4" fmla="*/ 0 w 823191"/>
                <a:gd name="connsiteY4" fmla="*/ 94733 h 169409"/>
                <a:gd name="connsiteX0" fmla="*/ 823191 w 823191"/>
                <a:gd name="connsiteY0" fmla="*/ 169409 h 169409"/>
                <a:gd name="connsiteX1" fmla="*/ 645536 w 823191"/>
                <a:gd name="connsiteY1" fmla="*/ 23105 h 169409"/>
                <a:gd name="connsiteX2" fmla="*/ 466099 w 823191"/>
                <a:gd name="connsiteY2" fmla="*/ 10273 h 169409"/>
                <a:gd name="connsiteX3" fmla="*/ 269326 w 823191"/>
                <a:gd name="connsiteY3" fmla="*/ 122382 h 169409"/>
                <a:gd name="connsiteX4" fmla="*/ 127404 w 823191"/>
                <a:gd name="connsiteY4" fmla="*/ 113742 h 169409"/>
                <a:gd name="connsiteX5" fmla="*/ 0 w 823191"/>
                <a:gd name="connsiteY5" fmla="*/ 94733 h 169409"/>
                <a:gd name="connsiteX0" fmla="*/ 823191 w 823191"/>
                <a:gd name="connsiteY0" fmla="*/ 169409 h 169409"/>
                <a:gd name="connsiteX1" fmla="*/ 645536 w 823191"/>
                <a:gd name="connsiteY1" fmla="*/ 23105 h 169409"/>
                <a:gd name="connsiteX2" fmla="*/ 466099 w 823191"/>
                <a:gd name="connsiteY2" fmla="*/ 10273 h 169409"/>
                <a:gd name="connsiteX3" fmla="*/ 269326 w 823191"/>
                <a:gd name="connsiteY3" fmla="*/ 122382 h 169409"/>
                <a:gd name="connsiteX4" fmla="*/ 127404 w 823191"/>
                <a:gd name="connsiteY4" fmla="*/ 130411 h 169409"/>
                <a:gd name="connsiteX5" fmla="*/ 0 w 823191"/>
                <a:gd name="connsiteY5" fmla="*/ 94733 h 1694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3191" h="169409">
                  <a:moveTo>
                    <a:pt x="823191" y="169409"/>
                  </a:moveTo>
                  <a:cubicBezTo>
                    <a:pt x="767891" y="109320"/>
                    <a:pt x="705051" y="49628"/>
                    <a:pt x="645536" y="23105"/>
                  </a:cubicBezTo>
                  <a:cubicBezTo>
                    <a:pt x="586021" y="-3418"/>
                    <a:pt x="528801" y="-6273"/>
                    <a:pt x="466099" y="10273"/>
                  </a:cubicBezTo>
                  <a:cubicBezTo>
                    <a:pt x="403397" y="26819"/>
                    <a:pt x="325775" y="102359"/>
                    <a:pt x="269326" y="122382"/>
                  </a:cubicBezTo>
                  <a:cubicBezTo>
                    <a:pt x="212877" y="142405"/>
                    <a:pt x="172292" y="135019"/>
                    <a:pt x="127404" y="130411"/>
                  </a:cubicBezTo>
                  <a:cubicBezTo>
                    <a:pt x="82516" y="125803"/>
                    <a:pt x="21234" y="97901"/>
                    <a:pt x="0" y="94733"/>
                  </a:cubicBezTo>
                </a:path>
              </a:pathLst>
            </a:cu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cs typeface="Arial" panose="020B0604020202020204" pitchFamily="34" charset="0"/>
              </a:endParaRPr>
            </a:p>
          </p:txBody>
        </p:sp>
        <p:sp>
          <p:nvSpPr>
            <p:cNvPr id="26" name="Rectangle 25">
              <a:extLst>
                <a:ext uri="{FF2B5EF4-FFF2-40B4-BE49-F238E27FC236}">
                  <a16:creationId xmlns:a16="http://schemas.microsoft.com/office/drawing/2014/main" id="{914878BE-13E6-4E60-A5CB-270338FBB1BB}"/>
                </a:ext>
              </a:extLst>
            </p:cNvPr>
            <p:cNvSpPr/>
            <p:nvPr/>
          </p:nvSpPr>
          <p:spPr>
            <a:xfrm rot="20092750">
              <a:off x="7729346" y="4257920"/>
              <a:ext cx="112678" cy="132011"/>
            </a:xfrm>
            <a:prstGeom prst="rect">
              <a:avLst/>
            </a:prstGeom>
            <a:solidFill>
              <a:schemeClr val="tx1">
                <a:lumMod val="75000"/>
                <a:lumOff val="25000"/>
                <a:alpha val="50196"/>
              </a:schemeClr>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cs typeface="Arial" panose="020B0604020202020204" pitchFamily="34" charset="0"/>
              </a:endParaRPr>
            </a:p>
          </p:txBody>
        </p:sp>
      </p:grpSp>
      <p:graphicFrame>
        <p:nvGraphicFramePr>
          <p:cNvPr id="27" name="Table 11">
            <a:extLst>
              <a:ext uri="{FF2B5EF4-FFF2-40B4-BE49-F238E27FC236}">
                <a16:creationId xmlns:a16="http://schemas.microsoft.com/office/drawing/2014/main" id="{F340C53D-F134-451E-959A-06C1796481F6}"/>
              </a:ext>
            </a:extLst>
          </p:cNvPr>
          <p:cNvGraphicFramePr>
            <a:graphicFrameLocks noGrp="1"/>
          </p:cNvGraphicFramePr>
          <p:nvPr>
            <p:extLst>
              <p:ext uri="{D42A27DB-BD31-4B8C-83A1-F6EECF244321}">
                <p14:modId xmlns:p14="http://schemas.microsoft.com/office/powerpoint/2010/main" val="1215344171"/>
              </p:ext>
            </p:extLst>
          </p:nvPr>
        </p:nvGraphicFramePr>
        <p:xfrm>
          <a:off x="257880" y="2374655"/>
          <a:ext cx="3456377" cy="2313253"/>
        </p:xfrm>
        <a:graphic>
          <a:graphicData uri="http://schemas.openxmlformats.org/drawingml/2006/table">
            <a:tbl>
              <a:tblPr firstRow="1">
                <a:tableStyleId>{9D7B26C5-4107-4FEC-AEDC-1716B250A1EF}</a:tableStyleId>
              </a:tblPr>
              <a:tblGrid>
                <a:gridCol w="2375312">
                  <a:extLst>
                    <a:ext uri="{9D8B030D-6E8A-4147-A177-3AD203B41FA5}">
                      <a16:colId xmlns:a16="http://schemas.microsoft.com/office/drawing/2014/main" val="4046178964"/>
                    </a:ext>
                  </a:extLst>
                </a:gridCol>
                <a:gridCol w="1081065">
                  <a:extLst>
                    <a:ext uri="{9D8B030D-6E8A-4147-A177-3AD203B41FA5}">
                      <a16:colId xmlns:a16="http://schemas.microsoft.com/office/drawing/2014/main" val="391435834"/>
                    </a:ext>
                  </a:extLst>
                </a:gridCol>
              </a:tblGrid>
              <a:tr h="317911">
                <a:tc gridSpan="2">
                  <a:txBody>
                    <a:bodyPr/>
                    <a:lstStyle/>
                    <a:p>
                      <a:pPr algn="ctr"/>
                      <a:r>
                        <a:rPr lang="en-US" sz="1100" b="1" dirty="0" err="1"/>
                        <a:t>MethaneSAT</a:t>
                      </a:r>
                      <a:r>
                        <a:rPr lang="en-US" sz="1100" b="1" dirty="0"/>
                        <a:t> Specifications</a:t>
                      </a:r>
                    </a:p>
                  </a:txBody>
                  <a:tcPr anchor="ctr"/>
                </a:tc>
                <a:tc hMerge="1">
                  <a:txBody>
                    <a:bodyPr/>
                    <a:lstStyle/>
                    <a:p>
                      <a:pPr algn="ctr"/>
                      <a:endParaRPr lang="en-US" sz="900" b="0" dirty="0"/>
                    </a:p>
                  </a:txBody>
                  <a:tcPr anchor="ctr"/>
                </a:tc>
                <a:extLst>
                  <a:ext uri="{0D108BD9-81ED-4DB2-BD59-A6C34878D82A}">
                    <a16:rowId xmlns:a16="http://schemas.microsoft.com/office/drawing/2014/main" val="3648651696"/>
                  </a:ext>
                </a:extLst>
              </a:tr>
              <a:tr h="266151">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en-US" sz="1000" b="0" dirty="0"/>
                        <a:t>Flight system mass (kg)</a:t>
                      </a:r>
                    </a:p>
                  </a:txBody>
                  <a:tcPr anchor="ctr"/>
                </a:tc>
                <a:tc>
                  <a:txBody>
                    <a:bodyPr/>
                    <a:lstStyle/>
                    <a:p>
                      <a:pPr algn="r"/>
                      <a:r>
                        <a:rPr lang="en-US" sz="1000" b="0" dirty="0"/>
                        <a:t>~366</a:t>
                      </a:r>
                    </a:p>
                  </a:txBody>
                  <a:tcPr anchor="ctr"/>
                </a:tc>
                <a:extLst>
                  <a:ext uri="{0D108BD9-81ED-4DB2-BD59-A6C34878D82A}">
                    <a16:rowId xmlns:a16="http://schemas.microsoft.com/office/drawing/2014/main" val="4091994628"/>
                  </a:ext>
                </a:extLst>
              </a:tr>
              <a:tr h="266151">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en-US" sz="1000" b="0" dirty="0"/>
                        <a:t>Orbit altitude (km)</a:t>
                      </a:r>
                    </a:p>
                  </a:txBody>
                  <a:tcPr anchor="ctr"/>
                </a:tc>
                <a:tc>
                  <a:txBody>
                    <a:bodyPr/>
                    <a:lstStyle/>
                    <a:p>
                      <a:pPr algn="r"/>
                      <a:r>
                        <a:rPr lang="en-US" sz="1000" b="0" dirty="0"/>
                        <a:t>~525-585</a:t>
                      </a:r>
                    </a:p>
                  </a:txBody>
                  <a:tcPr anchor="ctr"/>
                </a:tc>
                <a:extLst>
                  <a:ext uri="{0D108BD9-81ED-4DB2-BD59-A6C34878D82A}">
                    <a16:rowId xmlns:a16="http://schemas.microsoft.com/office/drawing/2014/main" val="834664253"/>
                  </a:ext>
                </a:extLst>
              </a:tr>
              <a:tr h="189530">
                <a:tc>
                  <a:txBody>
                    <a:bodyPr/>
                    <a:lstStyle/>
                    <a:p>
                      <a:r>
                        <a:rPr lang="en-US" sz="1000" b="0" dirty="0"/>
                        <a:t>Field of view (deg)</a:t>
                      </a:r>
                    </a:p>
                  </a:txBody>
                  <a:tcPr anchor="ctr"/>
                </a:tc>
                <a:tc>
                  <a:txBody>
                    <a:bodyPr/>
                    <a:lstStyle/>
                    <a:p>
                      <a:pPr algn="r"/>
                      <a:r>
                        <a:rPr lang="en-US" sz="1000" b="0" dirty="0"/>
                        <a:t>~21</a:t>
                      </a:r>
                    </a:p>
                  </a:txBody>
                  <a:tcPr anchor="ctr"/>
                </a:tc>
                <a:extLst>
                  <a:ext uri="{0D108BD9-81ED-4DB2-BD59-A6C34878D82A}">
                    <a16:rowId xmlns:a16="http://schemas.microsoft.com/office/drawing/2014/main" val="74796221"/>
                  </a:ext>
                </a:extLst>
              </a:tr>
              <a:tr h="185097">
                <a:tc>
                  <a:txBody>
                    <a:bodyPr/>
                    <a:lstStyle/>
                    <a:p>
                      <a:r>
                        <a:rPr lang="en-US" sz="1000" b="0" dirty="0"/>
                        <a:t>Swath width @ nadir (km)</a:t>
                      </a:r>
                    </a:p>
                  </a:txBody>
                  <a:tcPr anchor="ctr"/>
                </a:tc>
                <a:tc>
                  <a:txBody>
                    <a:bodyPr/>
                    <a:lstStyle/>
                    <a:p>
                      <a:pPr algn="r"/>
                      <a:r>
                        <a:rPr lang="en-US" sz="1000" b="0"/>
                        <a:t>~220</a:t>
                      </a:r>
                      <a:endParaRPr lang="en-US" sz="1000" b="0" dirty="0"/>
                    </a:p>
                  </a:txBody>
                  <a:tcPr anchor="ctr"/>
                </a:tc>
                <a:extLst>
                  <a:ext uri="{0D108BD9-81ED-4DB2-BD59-A6C34878D82A}">
                    <a16:rowId xmlns:a16="http://schemas.microsoft.com/office/drawing/2014/main" val="639385199"/>
                  </a:ext>
                </a:extLst>
              </a:tr>
              <a:tr h="170688">
                <a:tc>
                  <a:txBody>
                    <a:bodyPr/>
                    <a:lstStyle/>
                    <a:p>
                      <a:r>
                        <a:rPr lang="en-US" sz="1000" b="0" dirty="0"/>
                        <a:t>O</a:t>
                      </a:r>
                      <a:r>
                        <a:rPr lang="en-US" sz="1000" b="0" baseline="-25000" dirty="0"/>
                        <a:t>2</a:t>
                      </a:r>
                      <a:r>
                        <a:rPr lang="en-US" sz="1000" b="0" dirty="0"/>
                        <a:t> passband (nm)</a:t>
                      </a:r>
                    </a:p>
                  </a:txBody>
                  <a:tcPr anchor="ctr"/>
                </a:tc>
                <a:tc>
                  <a:txBody>
                    <a:bodyPr/>
                    <a:lstStyle/>
                    <a:p>
                      <a:pPr algn="r"/>
                      <a:r>
                        <a:rPr lang="en-US" sz="1000" b="0" dirty="0"/>
                        <a:t>1249-1305</a:t>
                      </a:r>
                      <a:endParaRPr lang="en-US" sz="1000" b="0" baseline="-25000" dirty="0"/>
                    </a:p>
                  </a:txBody>
                  <a:tcPr anchor="ctr"/>
                </a:tc>
                <a:extLst>
                  <a:ext uri="{0D108BD9-81ED-4DB2-BD59-A6C34878D82A}">
                    <a16:rowId xmlns:a16="http://schemas.microsoft.com/office/drawing/2014/main" val="2900543090"/>
                  </a:ext>
                </a:extLst>
              </a:tr>
              <a:tr h="0">
                <a:tc>
                  <a:txBody>
                    <a:bodyPr/>
                    <a:lstStyle/>
                    <a:p>
                      <a:r>
                        <a:rPr lang="en-US" sz="1000" b="0" dirty="0"/>
                        <a:t>O</a:t>
                      </a:r>
                      <a:r>
                        <a:rPr lang="en-US" sz="1000" b="0" baseline="-25000" dirty="0"/>
                        <a:t>2</a:t>
                      </a:r>
                      <a:r>
                        <a:rPr lang="en-US" sz="1000" b="0" dirty="0"/>
                        <a:t> sampling / resolution (nm)</a:t>
                      </a:r>
                    </a:p>
                  </a:txBody>
                  <a:tcPr anchor="ctr"/>
                </a:tc>
                <a:tc>
                  <a:txBody>
                    <a:bodyPr/>
                    <a:lstStyle/>
                    <a:p>
                      <a:pPr algn="r"/>
                      <a:r>
                        <a:rPr lang="en-US" sz="1000" b="0" dirty="0"/>
                        <a:t>0.06 / 0.18</a:t>
                      </a:r>
                    </a:p>
                  </a:txBody>
                  <a:tcPr anchor="ctr"/>
                </a:tc>
                <a:extLst>
                  <a:ext uri="{0D108BD9-81ED-4DB2-BD59-A6C34878D82A}">
                    <a16:rowId xmlns:a16="http://schemas.microsoft.com/office/drawing/2014/main" val="569831623"/>
                  </a:ext>
                </a:extLst>
              </a:tr>
              <a:tr h="131896">
                <a:tc>
                  <a:txBody>
                    <a:bodyPr/>
                    <a:lstStyle/>
                    <a:p>
                      <a:r>
                        <a:rPr lang="en-US" sz="1000" b="0" dirty="0"/>
                        <a:t>CH</a:t>
                      </a:r>
                      <a:r>
                        <a:rPr lang="en-US" sz="1000" b="0" baseline="-25000" dirty="0"/>
                        <a:t>4</a:t>
                      </a:r>
                      <a:r>
                        <a:rPr lang="en-US" sz="1000" b="0" dirty="0"/>
                        <a:t> passband (nm)</a:t>
                      </a:r>
                    </a:p>
                  </a:txBody>
                  <a:tcPr anchor="ctr"/>
                </a:tc>
                <a:tc>
                  <a:txBody>
                    <a:bodyPr/>
                    <a:lstStyle/>
                    <a:p>
                      <a:pPr algn="r"/>
                      <a:r>
                        <a:rPr lang="en-US" sz="1000" b="0" dirty="0"/>
                        <a:t>1598-1676</a:t>
                      </a:r>
                    </a:p>
                  </a:txBody>
                  <a:tcPr anchor="ctr"/>
                </a:tc>
                <a:extLst>
                  <a:ext uri="{0D108BD9-81ED-4DB2-BD59-A6C34878D82A}">
                    <a16:rowId xmlns:a16="http://schemas.microsoft.com/office/drawing/2014/main" val="1110989474"/>
                  </a:ext>
                </a:extLst>
              </a:tr>
              <a:tr h="0">
                <a:tc>
                  <a:txBody>
                    <a:bodyPr/>
                    <a:lstStyle/>
                    <a:p>
                      <a:r>
                        <a:rPr lang="en-US" sz="1000" b="0" dirty="0"/>
                        <a:t>CH</a:t>
                      </a:r>
                      <a:r>
                        <a:rPr lang="en-US" sz="1000" b="0" baseline="-25000" dirty="0"/>
                        <a:t>4</a:t>
                      </a:r>
                      <a:r>
                        <a:rPr lang="en-US" sz="1000" b="0" dirty="0"/>
                        <a:t> sampling / resolution (nm)</a:t>
                      </a:r>
                    </a:p>
                  </a:txBody>
                  <a:tcPr anchor="ctr"/>
                </a:tc>
                <a:tc>
                  <a:txBody>
                    <a:bodyPr/>
                    <a:lstStyle/>
                    <a:p>
                      <a:pPr algn="r"/>
                      <a:r>
                        <a:rPr lang="en-US" sz="1000" b="0" dirty="0"/>
                        <a:t>0.08 / 0.24</a:t>
                      </a:r>
                    </a:p>
                  </a:txBody>
                  <a:tcPr anchor="ctr"/>
                </a:tc>
                <a:extLst>
                  <a:ext uri="{0D108BD9-81ED-4DB2-BD59-A6C34878D82A}">
                    <a16:rowId xmlns:a16="http://schemas.microsoft.com/office/drawing/2014/main" val="3988883682"/>
                  </a:ext>
                </a:extLst>
              </a:tr>
            </a:tbl>
          </a:graphicData>
        </a:graphic>
      </p:graphicFrame>
    </p:spTree>
    <p:extLst>
      <p:ext uri="{BB962C8B-B14F-4D97-AF65-F5344CB8AC3E}">
        <p14:creationId xmlns:p14="http://schemas.microsoft.com/office/powerpoint/2010/main" val="2308437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b="0" dirty="0"/>
              <a:t>Observing Modes</a:t>
            </a:r>
          </a:p>
        </p:txBody>
      </p:sp>
      <p:pic>
        <p:nvPicPr>
          <p:cNvPr id="9" name="Picture 8" descr="A picture containing graphical user interface&#10;&#10;Description automatically generated">
            <a:extLst>
              <a:ext uri="{FF2B5EF4-FFF2-40B4-BE49-F238E27FC236}">
                <a16:creationId xmlns:a16="http://schemas.microsoft.com/office/drawing/2014/main" id="{1AD322A2-D16F-4DF4-806F-3C480E7C46C7}"/>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9686" b="49900"/>
          <a:stretch/>
        </p:blipFill>
        <p:spPr>
          <a:xfrm>
            <a:off x="5379998" y="73151"/>
            <a:ext cx="2686673" cy="2320333"/>
          </a:xfrm>
          <a:prstGeom prst="rect">
            <a:avLst/>
          </a:prstGeom>
        </p:spPr>
      </p:pic>
      <p:pic>
        <p:nvPicPr>
          <p:cNvPr id="5" name="Picture 4" descr="A picture containing graphical user interface&#10;&#10;Description automatically generated">
            <a:extLst>
              <a:ext uri="{FF2B5EF4-FFF2-40B4-BE49-F238E27FC236}">
                <a16:creationId xmlns:a16="http://schemas.microsoft.com/office/drawing/2014/main" id="{36B84A6A-040D-4D3C-B6E7-9CA530E8E3C3}"/>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9686" t="49537"/>
          <a:stretch/>
        </p:blipFill>
        <p:spPr>
          <a:xfrm>
            <a:off x="6114843" y="2487168"/>
            <a:ext cx="2686673" cy="2337150"/>
          </a:xfrm>
          <a:prstGeom prst="rect">
            <a:avLst/>
          </a:prstGeom>
        </p:spPr>
      </p:pic>
      <p:sp>
        <p:nvSpPr>
          <p:cNvPr id="6" name="Content Placeholder 4">
            <a:extLst>
              <a:ext uri="{FF2B5EF4-FFF2-40B4-BE49-F238E27FC236}">
                <a16:creationId xmlns:a16="http://schemas.microsoft.com/office/drawing/2014/main" id="{23C2315C-1224-42A4-9B2B-79D7D3622D84}"/>
              </a:ext>
            </a:extLst>
          </p:cNvPr>
          <p:cNvSpPr txBox="1">
            <a:spLocks/>
          </p:cNvSpPr>
          <p:nvPr/>
        </p:nvSpPr>
        <p:spPr>
          <a:xfrm>
            <a:off x="505838" y="891232"/>
            <a:ext cx="8295678" cy="3518640"/>
          </a:xfrm>
          <a:prstGeom prst="rect">
            <a:avLst/>
          </a:prstGeom>
        </p:spPr>
        <p:txBody>
          <a:bodyPr>
            <a:normAutofit fontScale="85000" lnSpcReduction="20000"/>
          </a:bodyPr>
          <a:lstStyle>
            <a:lvl1pPr marL="173831" indent="-173831" algn="l" defTabSz="685800" rtl="0" eaLnBrk="1" latinLnBrk="0" hangingPunct="1">
              <a:lnSpc>
                <a:spcPct val="95000"/>
              </a:lnSpc>
              <a:spcBef>
                <a:spcPts val="1350"/>
              </a:spcBef>
              <a:buFont typeface="Arial" pitchFamily="34" charset="0"/>
              <a:buChar char="•"/>
              <a:defRPr sz="2250" kern="1200">
                <a:solidFill>
                  <a:schemeClr val="tx1"/>
                </a:solidFill>
                <a:latin typeface="+mn-lt"/>
                <a:ea typeface="+mn-ea"/>
                <a:cs typeface="+mn-cs"/>
              </a:defRPr>
            </a:lvl1pPr>
            <a:lvl2pPr marL="557213" indent="-214313" algn="l" defTabSz="685800" rtl="0" eaLnBrk="1" latinLnBrk="0" hangingPunct="1">
              <a:lnSpc>
                <a:spcPct val="95000"/>
              </a:lnSpc>
              <a:spcBef>
                <a:spcPts val="675"/>
              </a:spcBef>
              <a:buFont typeface="Arial" pitchFamily="34" charset="0"/>
              <a:buChar char="–"/>
              <a:defRPr sz="1800" kern="1200">
                <a:solidFill>
                  <a:srgbClr val="595959"/>
                </a:solidFill>
                <a:latin typeface="+mn-lt"/>
                <a:ea typeface="+mn-ea"/>
                <a:cs typeface="+mn-cs"/>
              </a:defRPr>
            </a:lvl2pPr>
            <a:lvl3pPr marL="857250" indent="-171450" algn="l" defTabSz="685800" rtl="0" eaLnBrk="1" latinLnBrk="0" hangingPunct="1">
              <a:spcBef>
                <a:spcPct val="20000"/>
              </a:spcBef>
              <a:buFont typeface="Arial" pitchFamily="34" charset="0"/>
              <a:buChar char="•"/>
              <a:defRPr sz="1500" kern="1200">
                <a:solidFill>
                  <a:srgbClr val="595959"/>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200" kern="1200">
                <a:solidFill>
                  <a:srgbClr val="595959"/>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200" kern="1200">
                <a:solidFill>
                  <a:srgbClr val="595959"/>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0" indent="0">
              <a:buNone/>
            </a:pPr>
            <a:r>
              <a:rPr lang="en-US" sz="1600" dirty="0"/>
              <a:t>Agile spacecraft enables:</a:t>
            </a:r>
          </a:p>
          <a:p>
            <a:r>
              <a:rPr lang="en-US" sz="1600" dirty="0" err="1"/>
              <a:t>Pushbroom</a:t>
            </a:r>
            <a:r>
              <a:rPr lang="en-US" sz="1600" dirty="0"/>
              <a:t> collects</a:t>
            </a:r>
          </a:p>
          <a:p>
            <a:pPr lvl="1"/>
            <a:r>
              <a:rPr lang="en-US" sz="1400" dirty="0"/>
              <a:t>Typically ~200 km along track</a:t>
            </a:r>
          </a:p>
          <a:p>
            <a:pPr lvl="1"/>
            <a:r>
              <a:rPr lang="en-US" sz="1400" dirty="0"/>
              <a:t>Can observe at up to 45 deg off nadir </a:t>
            </a:r>
          </a:p>
          <a:p>
            <a:pPr lvl="1"/>
            <a:r>
              <a:rPr lang="en-US" sz="1400" dirty="0"/>
              <a:t>Option to oversample via pitch velocity during scan</a:t>
            </a:r>
            <a:endParaRPr lang="en-US" sz="1200" dirty="0"/>
          </a:p>
          <a:p>
            <a:r>
              <a:rPr lang="en-US" sz="1600" dirty="0"/>
              <a:t>Glint measurements</a:t>
            </a:r>
          </a:p>
          <a:p>
            <a:r>
              <a:rPr lang="en-US" sz="1600" dirty="0"/>
              <a:t>Vicarious ground calibrations</a:t>
            </a:r>
          </a:p>
          <a:p>
            <a:pPr lvl="1"/>
            <a:r>
              <a:rPr lang="en-US" sz="1400" dirty="0"/>
              <a:t>Yaw spacecraft 90 deg to sweep all spatial pixels</a:t>
            </a:r>
            <a:br>
              <a:rPr lang="en-US" sz="1400" dirty="0"/>
            </a:br>
            <a:r>
              <a:rPr lang="en-US" sz="1400" dirty="0"/>
              <a:t>across same ground target</a:t>
            </a:r>
          </a:p>
          <a:p>
            <a:r>
              <a:rPr lang="en-US" sz="1600" dirty="0"/>
              <a:t>Dark current and LED measurements</a:t>
            </a:r>
          </a:p>
          <a:p>
            <a:r>
              <a:rPr lang="en-US" sz="1600" dirty="0"/>
              <a:t>Lunar calibrations</a:t>
            </a:r>
          </a:p>
          <a:p>
            <a:r>
              <a:rPr lang="en-US" sz="1600" dirty="0"/>
              <a:t>Airglow </a:t>
            </a:r>
          </a:p>
          <a:p>
            <a:pPr marL="0" indent="0">
              <a:buNone/>
            </a:pPr>
            <a:endParaRPr lang="en-US" sz="1100" dirty="0"/>
          </a:p>
        </p:txBody>
      </p:sp>
      <p:cxnSp>
        <p:nvCxnSpPr>
          <p:cNvPr id="8" name="Straight Arrow Connector 7">
            <a:extLst>
              <a:ext uri="{FF2B5EF4-FFF2-40B4-BE49-F238E27FC236}">
                <a16:creationId xmlns:a16="http://schemas.microsoft.com/office/drawing/2014/main" id="{CE303ED3-6746-4B96-80BA-C9DFBEDBEE41}"/>
              </a:ext>
            </a:extLst>
          </p:cNvPr>
          <p:cNvCxnSpPr>
            <a:cxnSpLocks/>
          </p:cNvCxnSpPr>
          <p:nvPr/>
        </p:nvCxnSpPr>
        <p:spPr>
          <a:xfrm flipV="1">
            <a:off x="3051048" y="1057652"/>
            <a:ext cx="2093700" cy="37795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71E9A297-9275-4530-9EC7-C2050F983D0D}"/>
              </a:ext>
            </a:extLst>
          </p:cNvPr>
          <p:cNvCxnSpPr>
            <a:cxnSpLocks/>
          </p:cNvCxnSpPr>
          <p:nvPr/>
        </p:nvCxnSpPr>
        <p:spPr>
          <a:xfrm flipV="1">
            <a:off x="3870960" y="3157174"/>
            <a:ext cx="2061279" cy="2481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975573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48D06D59-61A6-45FA-B145-66FBE84EF9CF}"/>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048993" y="89160"/>
            <a:ext cx="7046013" cy="4695646"/>
          </a:xfrm>
          <a:prstGeom prst="rect">
            <a:avLst/>
          </a:prstGeom>
          <a:ln w="19050">
            <a:solidFill>
              <a:schemeClr val="tx1"/>
            </a:solidFill>
          </a:ln>
        </p:spPr>
      </p:pic>
      <p:sp>
        <p:nvSpPr>
          <p:cNvPr id="4" name="TextBox 3">
            <a:extLst>
              <a:ext uri="{FF2B5EF4-FFF2-40B4-BE49-F238E27FC236}">
                <a16:creationId xmlns:a16="http://schemas.microsoft.com/office/drawing/2014/main" id="{8CDB5B9E-0404-4191-9722-D6ACB6F06654}"/>
              </a:ext>
            </a:extLst>
          </p:cNvPr>
          <p:cNvSpPr txBox="1"/>
          <p:nvPr/>
        </p:nvSpPr>
        <p:spPr>
          <a:xfrm>
            <a:off x="1019141" y="4569362"/>
            <a:ext cx="1469136" cy="215444"/>
          </a:xfrm>
          <a:prstGeom prst="rect">
            <a:avLst/>
          </a:prstGeom>
          <a:noFill/>
        </p:spPr>
        <p:txBody>
          <a:bodyPr wrap="square" rtlCol="0">
            <a:spAutoFit/>
          </a:bodyPr>
          <a:lstStyle/>
          <a:p>
            <a:r>
              <a:rPr lang="en-US" sz="800" dirty="0">
                <a:solidFill>
                  <a:schemeClr val="bg1"/>
                </a:solidFill>
              </a:rPr>
              <a:t>Image by Ball Aerospace</a:t>
            </a:r>
          </a:p>
        </p:txBody>
      </p:sp>
      <p:sp>
        <p:nvSpPr>
          <p:cNvPr id="6" name="TextBox 5">
            <a:extLst>
              <a:ext uri="{FF2B5EF4-FFF2-40B4-BE49-F238E27FC236}">
                <a16:creationId xmlns:a16="http://schemas.microsoft.com/office/drawing/2014/main" id="{6F52DB6E-9DA5-4E28-A7D1-6660CCA309AF}"/>
              </a:ext>
            </a:extLst>
          </p:cNvPr>
          <p:cNvSpPr txBox="1"/>
          <p:nvPr/>
        </p:nvSpPr>
        <p:spPr>
          <a:xfrm>
            <a:off x="3055758" y="565514"/>
            <a:ext cx="2300963" cy="369332"/>
          </a:xfrm>
          <a:prstGeom prst="rect">
            <a:avLst/>
          </a:prstGeom>
          <a:noFill/>
        </p:spPr>
        <p:txBody>
          <a:bodyPr wrap="square" rtlCol="0">
            <a:spAutoFit/>
          </a:bodyPr>
          <a:lstStyle/>
          <a:p>
            <a:r>
              <a:rPr lang="en-US" b="1" dirty="0"/>
              <a:t>O</a:t>
            </a:r>
            <a:r>
              <a:rPr lang="en-US" b="1" baseline="-25000" dirty="0"/>
              <a:t>2</a:t>
            </a:r>
            <a:r>
              <a:rPr lang="en-US" b="1" dirty="0"/>
              <a:t> Spectrometer</a:t>
            </a:r>
          </a:p>
        </p:txBody>
      </p:sp>
      <p:sp>
        <p:nvSpPr>
          <p:cNvPr id="8" name="TextBox 7">
            <a:extLst>
              <a:ext uri="{FF2B5EF4-FFF2-40B4-BE49-F238E27FC236}">
                <a16:creationId xmlns:a16="http://schemas.microsoft.com/office/drawing/2014/main" id="{032E5A88-F530-4EDA-B25F-94EF6AC25107}"/>
              </a:ext>
            </a:extLst>
          </p:cNvPr>
          <p:cNvSpPr txBox="1"/>
          <p:nvPr/>
        </p:nvSpPr>
        <p:spPr>
          <a:xfrm>
            <a:off x="5229814" y="459109"/>
            <a:ext cx="2300963" cy="369332"/>
          </a:xfrm>
          <a:prstGeom prst="rect">
            <a:avLst/>
          </a:prstGeom>
          <a:noFill/>
        </p:spPr>
        <p:txBody>
          <a:bodyPr wrap="square" rtlCol="0">
            <a:spAutoFit/>
          </a:bodyPr>
          <a:lstStyle/>
          <a:p>
            <a:r>
              <a:rPr lang="en-US" b="1" dirty="0"/>
              <a:t>CH</a:t>
            </a:r>
            <a:r>
              <a:rPr lang="en-US" b="1" baseline="-25000" dirty="0"/>
              <a:t>4</a:t>
            </a:r>
            <a:r>
              <a:rPr lang="en-US" b="1" dirty="0"/>
              <a:t> Spectrometer</a:t>
            </a:r>
          </a:p>
        </p:txBody>
      </p:sp>
      <p:sp>
        <p:nvSpPr>
          <p:cNvPr id="7" name="TextBox 6">
            <a:extLst>
              <a:ext uri="{FF2B5EF4-FFF2-40B4-BE49-F238E27FC236}">
                <a16:creationId xmlns:a16="http://schemas.microsoft.com/office/drawing/2014/main" id="{B6959139-F166-45F0-8B9A-77E1384BBC55}"/>
              </a:ext>
            </a:extLst>
          </p:cNvPr>
          <p:cNvSpPr txBox="1"/>
          <p:nvPr/>
        </p:nvSpPr>
        <p:spPr>
          <a:xfrm>
            <a:off x="6380295" y="2202418"/>
            <a:ext cx="930533" cy="369332"/>
          </a:xfrm>
          <a:prstGeom prst="rect">
            <a:avLst/>
          </a:prstGeom>
          <a:noFill/>
        </p:spPr>
        <p:txBody>
          <a:bodyPr wrap="square" rtlCol="0">
            <a:spAutoFit/>
          </a:bodyPr>
          <a:lstStyle/>
          <a:p>
            <a:r>
              <a:rPr lang="en-US" b="1" dirty="0"/>
              <a:t>FPA</a:t>
            </a:r>
          </a:p>
        </p:txBody>
      </p:sp>
      <p:cxnSp>
        <p:nvCxnSpPr>
          <p:cNvPr id="3" name="Straight Arrow Connector 2">
            <a:extLst>
              <a:ext uri="{FF2B5EF4-FFF2-40B4-BE49-F238E27FC236}">
                <a16:creationId xmlns:a16="http://schemas.microsoft.com/office/drawing/2014/main" id="{258D1E69-8A08-4358-8BD9-D5F927FA3A05}"/>
              </a:ext>
            </a:extLst>
          </p:cNvPr>
          <p:cNvCxnSpPr>
            <a:cxnSpLocks/>
            <a:stCxn id="7" idx="1"/>
          </p:cNvCxnSpPr>
          <p:nvPr/>
        </p:nvCxnSpPr>
        <p:spPr>
          <a:xfrm flipH="1" flipV="1">
            <a:off x="5669281" y="1923628"/>
            <a:ext cx="711014" cy="463456"/>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508769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48D06D59-61A6-45FA-B145-66FBE84EF9CF}"/>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1050265" y="89160"/>
            <a:ext cx="7043469" cy="4695646"/>
          </a:xfrm>
          <a:prstGeom prst="rect">
            <a:avLst/>
          </a:prstGeom>
          <a:ln w="19050">
            <a:solidFill>
              <a:schemeClr val="tx1"/>
            </a:solidFill>
          </a:ln>
        </p:spPr>
      </p:pic>
      <p:sp>
        <p:nvSpPr>
          <p:cNvPr id="4" name="TextBox 3">
            <a:extLst>
              <a:ext uri="{FF2B5EF4-FFF2-40B4-BE49-F238E27FC236}">
                <a16:creationId xmlns:a16="http://schemas.microsoft.com/office/drawing/2014/main" id="{8CDB5B9E-0404-4191-9722-D6ACB6F06654}"/>
              </a:ext>
            </a:extLst>
          </p:cNvPr>
          <p:cNvSpPr txBox="1"/>
          <p:nvPr/>
        </p:nvSpPr>
        <p:spPr>
          <a:xfrm>
            <a:off x="1019141" y="4569362"/>
            <a:ext cx="1469136" cy="215444"/>
          </a:xfrm>
          <a:prstGeom prst="rect">
            <a:avLst/>
          </a:prstGeom>
          <a:noFill/>
        </p:spPr>
        <p:txBody>
          <a:bodyPr wrap="square" rtlCol="0">
            <a:spAutoFit/>
          </a:bodyPr>
          <a:lstStyle/>
          <a:p>
            <a:r>
              <a:rPr lang="en-US" sz="800" dirty="0">
                <a:solidFill>
                  <a:schemeClr val="bg1"/>
                </a:solidFill>
              </a:rPr>
              <a:t>Image by Ball Aerospace</a:t>
            </a:r>
          </a:p>
        </p:txBody>
      </p:sp>
    </p:spTree>
    <p:extLst>
      <p:ext uri="{BB962C8B-B14F-4D97-AF65-F5344CB8AC3E}">
        <p14:creationId xmlns:p14="http://schemas.microsoft.com/office/powerpoint/2010/main" val="28958998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11">
            <a:extLst>
              <a:ext uri="{FF2B5EF4-FFF2-40B4-BE49-F238E27FC236}">
                <a16:creationId xmlns:a16="http://schemas.microsoft.com/office/drawing/2014/main" id="{8C7AD5C3-F67E-4771-9F5F-96D9A9DDB85D}"/>
              </a:ext>
            </a:extLst>
          </p:cNvPr>
          <p:cNvGraphicFramePr>
            <a:graphicFrameLocks noGrp="1"/>
          </p:cNvGraphicFramePr>
          <p:nvPr>
            <p:extLst>
              <p:ext uri="{D42A27DB-BD31-4B8C-83A1-F6EECF244321}">
                <p14:modId xmlns:p14="http://schemas.microsoft.com/office/powerpoint/2010/main" val="2374112547"/>
              </p:ext>
            </p:extLst>
          </p:nvPr>
        </p:nvGraphicFramePr>
        <p:xfrm>
          <a:off x="680934" y="169324"/>
          <a:ext cx="8138812" cy="4244801"/>
        </p:xfrm>
        <a:graphic>
          <a:graphicData uri="http://schemas.openxmlformats.org/drawingml/2006/table">
            <a:tbl>
              <a:tblPr firstRow="1">
                <a:tableStyleId>{9D7B26C5-4107-4FEC-AEDC-1716B250A1EF}</a:tableStyleId>
              </a:tblPr>
              <a:tblGrid>
                <a:gridCol w="3364989">
                  <a:extLst>
                    <a:ext uri="{9D8B030D-6E8A-4147-A177-3AD203B41FA5}">
                      <a16:colId xmlns:a16="http://schemas.microsoft.com/office/drawing/2014/main" val="4046178964"/>
                    </a:ext>
                  </a:extLst>
                </a:gridCol>
                <a:gridCol w="1737021">
                  <a:extLst>
                    <a:ext uri="{9D8B030D-6E8A-4147-A177-3AD203B41FA5}">
                      <a16:colId xmlns:a16="http://schemas.microsoft.com/office/drawing/2014/main" val="3432701778"/>
                    </a:ext>
                  </a:extLst>
                </a:gridCol>
                <a:gridCol w="3036802">
                  <a:extLst>
                    <a:ext uri="{9D8B030D-6E8A-4147-A177-3AD203B41FA5}">
                      <a16:colId xmlns:a16="http://schemas.microsoft.com/office/drawing/2014/main" val="391435834"/>
                    </a:ext>
                  </a:extLst>
                </a:gridCol>
              </a:tblGrid>
              <a:tr h="493245">
                <a:tc gridSpan="3">
                  <a:txBody>
                    <a:bodyPr/>
                    <a:lstStyle/>
                    <a:p>
                      <a:pPr algn="ctr"/>
                      <a:r>
                        <a:rPr lang="en-US" sz="2800" b="1" dirty="0" err="1"/>
                        <a:t>MethaneSAT</a:t>
                      </a:r>
                      <a:r>
                        <a:rPr lang="en-US" sz="2800" b="1" dirty="0"/>
                        <a:t> Timeline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40000"/>
                        <a:lumOff val="60000"/>
                      </a:schemeClr>
                    </a:solidFill>
                  </a:tcPr>
                </a:tc>
                <a:tc hMerge="1">
                  <a:txBody>
                    <a:bodyPr/>
                    <a:lstStyle/>
                    <a:p>
                      <a:endParaRPr lang="en-US"/>
                    </a:p>
                  </a:txBody>
                  <a:tcPr/>
                </a:tc>
                <a:tc hMerge="1">
                  <a:txBody>
                    <a:bodyPr/>
                    <a:lstStyle/>
                    <a:p>
                      <a:pPr algn="ctr"/>
                      <a:endParaRPr lang="en-US" sz="900" b="0" dirty="0"/>
                    </a:p>
                  </a:txBody>
                  <a:tcPr anchor="ct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3648651696"/>
                  </a:ext>
                </a:extLst>
              </a:tr>
              <a:tr h="320951">
                <a:tc gridSpan="2">
                  <a:txBody>
                    <a:bodyPr/>
                    <a:lstStyle/>
                    <a:p>
                      <a:r>
                        <a:rPr lang="en-US" sz="1200" b="1" dirty="0"/>
                        <a:t>Feasibility and Phase A studies at Harvard/SAO</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hMerge="1">
                  <a:txBody>
                    <a:bodyPr/>
                    <a:lstStyle/>
                    <a:p>
                      <a:pPr algn="ctr"/>
                      <a:endParaRPr lang="en-US" sz="1200" b="1" dirty="0">
                        <a:solidFill>
                          <a:srgbClr val="00B050"/>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r"/>
                      <a:r>
                        <a:rPr lang="en-US" sz="1200" b="1" dirty="0"/>
                        <a:t>2015-2018</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chemeClr val="accent2">
                        <a:lumMod val="20000"/>
                        <a:lumOff val="80000"/>
                      </a:schemeClr>
                    </a:solidFill>
                  </a:tcPr>
                </a:tc>
                <a:extLst>
                  <a:ext uri="{0D108BD9-81ED-4DB2-BD59-A6C34878D82A}">
                    <a16:rowId xmlns:a16="http://schemas.microsoft.com/office/drawing/2014/main" val="1054707305"/>
                  </a:ext>
                </a:extLst>
              </a:tr>
              <a:tr h="435216">
                <a:tc>
                  <a:txBody>
                    <a:bodyPr/>
                    <a:lstStyle/>
                    <a:p>
                      <a:r>
                        <a:rPr lang="en-US" sz="1200" b="1" dirty="0"/>
                        <a:t>Formally Kicked-off</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endParaRPr lang="en-US" sz="1200" b="1" dirty="0">
                        <a:solidFill>
                          <a:srgbClr val="00B050"/>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r"/>
                      <a:r>
                        <a:rPr lang="en-US" sz="1200" b="1" dirty="0"/>
                        <a:t>April 2018</a:t>
                      </a:r>
                    </a:p>
                    <a:p>
                      <a:pPr algn="r"/>
                      <a:r>
                        <a:rPr lang="en-US" sz="1200" b="1" dirty="0"/>
                        <a:t>TED talk by EDF President Fred Krupp</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extLst>
                  <a:ext uri="{0D108BD9-81ED-4DB2-BD59-A6C34878D82A}">
                    <a16:rowId xmlns:a16="http://schemas.microsoft.com/office/drawing/2014/main" val="2822667214"/>
                  </a:ext>
                </a:extLst>
              </a:tr>
              <a:tr h="305577">
                <a:tc>
                  <a:txBody>
                    <a:bodyPr/>
                    <a:lstStyle/>
                    <a:p>
                      <a:r>
                        <a:rPr lang="en-US" sz="1200" b="1" dirty="0"/>
                        <a:t>Contract Awarded to Ball Aerospace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sz="1200" b="1" dirty="0">
                          <a:solidFill>
                            <a:srgbClr val="00B050"/>
                          </a:solidFill>
                        </a:rPr>
                        <a:t>Completed</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r"/>
                      <a:r>
                        <a:rPr lang="en-US" sz="1200" b="1" dirty="0"/>
                        <a:t>19 Sept 2019</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extLst>
                  <a:ext uri="{0D108BD9-81ED-4DB2-BD59-A6C34878D82A}">
                    <a16:rowId xmlns:a16="http://schemas.microsoft.com/office/drawing/2014/main" val="4091994628"/>
                  </a:ext>
                </a:extLst>
              </a:tr>
              <a:tr h="290144">
                <a:tc>
                  <a:txBody>
                    <a:bodyPr/>
                    <a:lstStyle/>
                    <a:p>
                      <a:r>
                        <a:rPr lang="en-US" sz="1200" b="1" dirty="0"/>
                        <a:t>Preliminary Design Review</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sz="1200" b="1" dirty="0">
                          <a:solidFill>
                            <a:srgbClr val="00B050"/>
                          </a:solidFill>
                        </a:rPr>
                        <a:t>Completed</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r"/>
                      <a:r>
                        <a:rPr lang="en-US" sz="1200" b="1" dirty="0"/>
                        <a:t>31 Jan 2020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extLst>
                  <a:ext uri="{0D108BD9-81ED-4DB2-BD59-A6C34878D82A}">
                    <a16:rowId xmlns:a16="http://schemas.microsoft.com/office/drawing/2014/main" val="74796221"/>
                  </a:ext>
                </a:extLst>
              </a:tr>
              <a:tr h="339530">
                <a:tc>
                  <a:txBody>
                    <a:bodyPr/>
                    <a:lstStyle/>
                    <a:p>
                      <a:r>
                        <a:rPr lang="en-US" sz="1200" b="1" dirty="0"/>
                        <a:t>Critical Design Review</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sz="1200" b="1" dirty="0">
                          <a:solidFill>
                            <a:srgbClr val="00B050"/>
                          </a:solidFill>
                        </a:rPr>
                        <a:t>Completed</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r"/>
                      <a:r>
                        <a:rPr lang="en-US" sz="1200" b="1" dirty="0"/>
                        <a:t>05 Jun 2020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extLst>
                  <a:ext uri="{0D108BD9-81ED-4DB2-BD59-A6C34878D82A}">
                    <a16:rowId xmlns:a16="http://schemas.microsoft.com/office/drawing/2014/main" val="639385199"/>
                  </a:ext>
                </a:extLst>
              </a:tr>
              <a:tr h="358050">
                <a:tc>
                  <a:txBody>
                    <a:bodyPr/>
                    <a:lstStyle/>
                    <a:p>
                      <a:r>
                        <a:rPr lang="en-US" sz="1200" b="1" dirty="0"/>
                        <a:t>Selection of Focal Plane Modules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sz="1200" b="1" dirty="0">
                          <a:solidFill>
                            <a:srgbClr val="00B050"/>
                          </a:solidFill>
                        </a:rPr>
                        <a:t>Completed</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r"/>
                      <a:r>
                        <a:rPr lang="en-US" sz="1200" b="1" dirty="0"/>
                        <a:t>04 Nov 2020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extLst>
                  <a:ext uri="{0D108BD9-81ED-4DB2-BD59-A6C34878D82A}">
                    <a16:rowId xmlns:a16="http://schemas.microsoft.com/office/drawing/2014/main" val="1418071606"/>
                  </a:ext>
                </a:extLst>
              </a:tr>
              <a:tr h="435216">
                <a:tc>
                  <a:txBody>
                    <a:bodyPr/>
                    <a:lstStyle/>
                    <a:p>
                      <a:r>
                        <a:rPr lang="en-US" sz="1200" b="1" dirty="0"/>
                        <a:t>Spectrometer Level Testing</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sz="1200" b="1" baseline="0" dirty="0">
                          <a:solidFill>
                            <a:srgbClr val="00B050"/>
                          </a:solidFill>
                        </a:rPr>
                        <a:t>Completed</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r"/>
                      <a:r>
                        <a:rPr lang="en-US" sz="1200" b="1" dirty="0"/>
                        <a:t>O</a:t>
                      </a:r>
                      <a:r>
                        <a:rPr lang="en-US" sz="1200" b="1" baseline="-25000" dirty="0"/>
                        <a:t>2       </a:t>
                      </a:r>
                      <a:r>
                        <a:rPr lang="en-US" sz="1200" b="1" baseline="0" dirty="0"/>
                        <a:t> 21 Jun 2021</a:t>
                      </a:r>
                      <a:endParaRPr lang="en-US" sz="1200" b="1" baseline="-25000" dirty="0"/>
                    </a:p>
                    <a:p>
                      <a:pPr algn="r"/>
                      <a:r>
                        <a:rPr lang="en-US" sz="1200" b="1" dirty="0"/>
                        <a:t>CH</a:t>
                      </a:r>
                      <a:r>
                        <a:rPr lang="en-US" sz="1200" b="1" baseline="-25000" dirty="0"/>
                        <a:t>4</a:t>
                      </a:r>
                      <a:r>
                        <a:rPr lang="en-US" sz="1200" b="1" baseline="0" dirty="0"/>
                        <a:t>   17 Sep 2021</a:t>
                      </a:r>
                      <a:endParaRPr lang="en-US" sz="1200" b="1" baseline="-250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extLst>
                  <a:ext uri="{0D108BD9-81ED-4DB2-BD59-A6C34878D82A}">
                    <a16:rowId xmlns:a16="http://schemas.microsoft.com/office/drawing/2014/main" val="2900543090"/>
                  </a:ext>
                </a:extLst>
              </a:tr>
              <a:tr h="441389">
                <a:tc>
                  <a:txBody>
                    <a:bodyPr/>
                    <a:lstStyle/>
                    <a:p>
                      <a:r>
                        <a:rPr lang="en-US" sz="1200" b="1" dirty="0"/>
                        <a:t>Sensor Level Testing</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sz="1200" b="1" baseline="0" dirty="0">
                          <a:solidFill>
                            <a:srgbClr val="00B050"/>
                          </a:solidFill>
                        </a:rPr>
                        <a:t>Completed</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r"/>
                      <a:r>
                        <a:rPr lang="en-US" sz="1200" b="1" dirty="0"/>
                        <a:t>June 2022</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extLst>
                  <a:ext uri="{0D108BD9-81ED-4DB2-BD59-A6C34878D82A}">
                    <a16:rowId xmlns:a16="http://schemas.microsoft.com/office/drawing/2014/main" val="569831623"/>
                  </a:ext>
                </a:extLst>
              </a:tr>
              <a:tr h="261129">
                <a:tc>
                  <a:txBody>
                    <a:bodyPr/>
                    <a:lstStyle/>
                    <a:p>
                      <a:r>
                        <a:rPr lang="en-US" sz="1200" b="1" dirty="0"/>
                        <a:t>Flight System Level Testing</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endParaRPr lang="en-US" sz="1200" b="1"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r"/>
                      <a:r>
                        <a:rPr lang="en-US" sz="1200" b="1" dirty="0"/>
                        <a:t>Q4 2022</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extLst>
                  <a:ext uri="{0D108BD9-81ED-4DB2-BD59-A6C34878D82A}">
                    <a16:rowId xmlns:a16="http://schemas.microsoft.com/office/drawing/2014/main" val="1110989474"/>
                  </a:ext>
                </a:extLst>
              </a:tr>
              <a:tr h="482280">
                <a:tc>
                  <a:txBody>
                    <a:bodyPr/>
                    <a:lstStyle/>
                    <a:p>
                      <a:r>
                        <a:rPr lang="en-US" sz="1200" b="1" dirty="0"/>
                        <a:t>Launch Ready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endParaRPr lang="en-US" sz="1200" b="1"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r"/>
                      <a:r>
                        <a:rPr lang="en-US" sz="1200" b="1" dirty="0"/>
                        <a:t>Q2/3 2023</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extLst>
                  <a:ext uri="{0D108BD9-81ED-4DB2-BD59-A6C34878D82A}">
                    <a16:rowId xmlns:a16="http://schemas.microsoft.com/office/drawing/2014/main" val="3988883682"/>
                  </a:ext>
                </a:extLst>
              </a:tr>
            </a:tbl>
          </a:graphicData>
        </a:graphic>
      </p:graphicFrame>
    </p:spTree>
    <p:extLst>
      <p:ext uri="{BB962C8B-B14F-4D97-AF65-F5344CB8AC3E}">
        <p14:creationId xmlns:p14="http://schemas.microsoft.com/office/powerpoint/2010/main" val="33832623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7E4732-4EA1-4A40-89AA-368EE96DC2C3}"/>
              </a:ext>
            </a:extLst>
          </p:cNvPr>
          <p:cNvSpPr>
            <a:spLocks noGrp="1"/>
          </p:cNvSpPr>
          <p:nvPr>
            <p:ph type="title"/>
          </p:nvPr>
        </p:nvSpPr>
        <p:spPr/>
        <p:txBody>
          <a:bodyPr/>
          <a:lstStyle/>
          <a:p>
            <a:r>
              <a:rPr lang="en-US" dirty="0"/>
              <a:t>MethaneSAT Mission Phases</a:t>
            </a:r>
          </a:p>
        </p:txBody>
      </p:sp>
      <p:sp>
        <p:nvSpPr>
          <p:cNvPr id="6" name="TextBox 5">
            <a:extLst>
              <a:ext uri="{FF2B5EF4-FFF2-40B4-BE49-F238E27FC236}">
                <a16:creationId xmlns:a16="http://schemas.microsoft.com/office/drawing/2014/main" id="{666F5681-897E-47A8-922E-EF6D5519320C}"/>
              </a:ext>
            </a:extLst>
          </p:cNvPr>
          <p:cNvSpPr txBox="1"/>
          <p:nvPr/>
        </p:nvSpPr>
        <p:spPr>
          <a:xfrm>
            <a:off x="369256" y="2403936"/>
            <a:ext cx="1851399" cy="1200329"/>
          </a:xfrm>
          <a:prstGeom prst="rect">
            <a:avLst/>
          </a:prstGeom>
          <a:noFill/>
        </p:spPr>
        <p:txBody>
          <a:bodyPr wrap="square" rtlCol="0">
            <a:spAutoFit/>
          </a:bodyPr>
          <a:lstStyle/>
          <a:p>
            <a:r>
              <a:rPr lang="en-US" sz="1200" dirty="0">
                <a:latin typeface="Arial" panose="020B0604020202020204" pitchFamily="34" charset="0"/>
                <a:cs typeface="Arial" panose="020B0604020202020204" pitchFamily="34" charset="0"/>
              </a:rPr>
              <a:t>Spacecraft checkout on-orbit after launch,</a:t>
            </a:r>
          </a:p>
          <a:p>
            <a:r>
              <a:rPr lang="en-US" sz="1200" dirty="0">
                <a:latin typeface="Arial" panose="020B0604020202020204" pitchFamily="34" charset="0"/>
                <a:cs typeface="Arial" panose="020B0604020202020204" pitchFamily="34" charset="0"/>
              </a:rPr>
              <a:t>~ 30 days</a:t>
            </a:r>
          </a:p>
          <a:p>
            <a:r>
              <a:rPr lang="en-US" sz="1200" dirty="0">
                <a:latin typeface="Arial" panose="020B0604020202020204" pitchFamily="34" charset="0"/>
                <a:cs typeface="Arial" panose="020B0604020202020204" pitchFamily="34" charset="0"/>
              </a:rPr>
              <a:t>and</a:t>
            </a:r>
          </a:p>
          <a:p>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~20 “</a:t>
            </a:r>
            <a:r>
              <a:rPr lang="en-US" sz="1200" i="1" dirty="0">
                <a:latin typeface="Arial" panose="020B0604020202020204" pitchFamily="34" charset="0"/>
                <a:cs typeface="Arial" panose="020B0604020202020204" pitchFamily="34" charset="0"/>
              </a:rPr>
              <a:t>First light” images</a:t>
            </a:r>
          </a:p>
        </p:txBody>
      </p:sp>
      <p:cxnSp>
        <p:nvCxnSpPr>
          <p:cNvPr id="10" name="Straight Arrow Connector 9">
            <a:extLst>
              <a:ext uri="{FF2B5EF4-FFF2-40B4-BE49-F238E27FC236}">
                <a16:creationId xmlns:a16="http://schemas.microsoft.com/office/drawing/2014/main" id="{B68B563D-BAB7-4AAD-A091-9F1D1E93C1E0}"/>
              </a:ext>
            </a:extLst>
          </p:cNvPr>
          <p:cNvCxnSpPr>
            <a:cxnSpLocks/>
            <a:stCxn id="6" idx="0"/>
            <a:endCxn id="5" idx="2"/>
          </p:cNvCxnSpPr>
          <p:nvPr/>
        </p:nvCxnSpPr>
        <p:spPr>
          <a:xfrm flipV="1">
            <a:off x="1294956" y="1842765"/>
            <a:ext cx="32274" cy="561171"/>
          </a:xfrm>
          <a:prstGeom prst="straightConnector1">
            <a:avLst/>
          </a:prstGeom>
          <a:ln>
            <a:solidFill>
              <a:schemeClr val="tx1"/>
            </a:solidFill>
            <a:tailEnd type="stealth" w="sm" len="med"/>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48118B75-30BF-4A47-8C0B-D34A528BDA80}"/>
              </a:ext>
            </a:extLst>
          </p:cNvPr>
          <p:cNvSpPr txBox="1"/>
          <p:nvPr/>
        </p:nvSpPr>
        <p:spPr>
          <a:xfrm>
            <a:off x="1479274" y="3568239"/>
            <a:ext cx="2762923" cy="1200329"/>
          </a:xfrm>
          <a:prstGeom prst="rect">
            <a:avLst/>
          </a:prstGeom>
          <a:noFill/>
        </p:spPr>
        <p:txBody>
          <a:bodyPr wrap="square" rtlCol="0">
            <a:spAutoFit/>
          </a:bodyPr>
          <a:lstStyle/>
          <a:p>
            <a:r>
              <a:rPr lang="en-US" sz="1200" dirty="0">
                <a:latin typeface="Arial" panose="020B0604020202020204" pitchFamily="34" charset="0"/>
                <a:cs typeface="Arial" panose="020B0604020202020204" pitchFamily="34" charset="0"/>
              </a:rPr>
              <a:t>Raise altitude to ~585/525 km from insertion altitude, up to 60 days (depending on SpaceX ride)</a:t>
            </a:r>
          </a:p>
          <a:p>
            <a:endParaRPr lang="en-US" sz="1200" dirty="0">
              <a:latin typeface="Arial" panose="020B0604020202020204" pitchFamily="34" charset="0"/>
              <a:cs typeface="Arial" panose="020B0604020202020204" pitchFamily="34" charset="0"/>
            </a:endParaRPr>
          </a:p>
          <a:p>
            <a:r>
              <a:rPr lang="en-US" sz="1200" i="1" dirty="0">
                <a:latin typeface="Arial" panose="020B0604020202020204" pitchFamily="34" charset="0"/>
                <a:cs typeface="Arial" panose="020B0604020202020204" pitchFamily="34" charset="0"/>
              </a:rPr>
              <a:t>No observations possible due to thermal impacts</a:t>
            </a:r>
          </a:p>
        </p:txBody>
      </p:sp>
      <p:cxnSp>
        <p:nvCxnSpPr>
          <p:cNvPr id="14" name="Straight Arrow Connector 13">
            <a:extLst>
              <a:ext uri="{FF2B5EF4-FFF2-40B4-BE49-F238E27FC236}">
                <a16:creationId xmlns:a16="http://schemas.microsoft.com/office/drawing/2014/main" id="{91839433-CFAF-49A8-B7DE-4F4B16BA395D}"/>
              </a:ext>
            </a:extLst>
          </p:cNvPr>
          <p:cNvCxnSpPr>
            <a:cxnSpLocks/>
            <a:stCxn id="13" idx="0"/>
            <a:endCxn id="12" idx="2"/>
          </p:cNvCxnSpPr>
          <p:nvPr/>
        </p:nvCxnSpPr>
        <p:spPr>
          <a:xfrm flipH="1" flipV="1">
            <a:off x="2287350" y="1842765"/>
            <a:ext cx="573386" cy="1725474"/>
          </a:xfrm>
          <a:prstGeom prst="straightConnector1">
            <a:avLst/>
          </a:prstGeom>
          <a:ln>
            <a:solidFill>
              <a:schemeClr val="tx1"/>
            </a:solidFill>
            <a:tailEnd type="stealth" w="sm" len="med"/>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FB654DA9-F40B-4667-BF9C-571CF440053B}"/>
              </a:ext>
            </a:extLst>
          </p:cNvPr>
          <p:cNvSpPr txBox="1"/>
          <p:nvPr/>
        </p:nvSpPr>
        <p:spPr>
          <a:xfrm>
            <a:off x="3091620" y="2492006"/>
            <a:ext cx="2278613" cy="1015663"/>
          </a:xfrm>
          <a:prstGeom prst="rect">
            <a:avLst/>
          </a:prstGeom>
          <a:noFill/>
        </p:spPr>
        <p:txBody>
          <a:bodyPr wrap="square" rtlCol="0">
            <a:spAutoFit/>
          </a:bodyPr>
          <a:lstStyle/>
          <a:p>
            <a:r>
              <a:rPr lang="en-US" sz="1200" dirty="0">
                <a:latin typeface="Arial" panose="020B0604020202020204" pitchFamily="34" charset="0"/>
                <a:cs typeface="Arial" panose="020B0604020202020204" pitchFamily="34" charset="0"/>
              </a:rPr>
              <a:t>Reduced # of targets per day (25%) to verify processing, update calibrations, and validate results,</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 2 to 3 months</a:t>
            </a:r>
          </a:p>
        </p:txBody>
      </p:sp>
      <p:cxnSp>
        <p:nvCxnSpPr>
          <p:cNvPr id="20" name="Straight Arrow Connector 19">
            <a:extLst>
              <a:ext uri="{FF2B5EF4-FFF2-40B4-BE49-F238E27FC236}">
                <a16:creationId xmlns:a16="http://schemas.microsoft.com/office/drawing/2014/main" id="{510D95DD-BE87-42FD-8E3B-239E74F6C5C7}"/>
              </a:ext>
            </a:extLst>
          </p:cNvPr>
          <p:cNvCxnSpPr>
            <a:cxnSpLocks/>
            <a:stCxn id="19" idx="0"/>
          </p:cNvCxnSpPr>
          <p:nvPr/>
        </p:nvCxnSpPr>
        <p:spPr>
          <a:xfrm flipH="1" flipV="1">
            <a:off x="3932657" y="1842666"/>
            <a:ext cx="298270" cy="649340"/>
          </a:xfrm>
          <a:prstGeom prst="straightConnector1">
            <a:avLst/>
          </a:prstGeom>
          <a:ln>
            <a:solidFill>
              <a:schemeClr val="tx1"/>
            </a:solidFill>
            <a:tailEnd type="stealth" w="sm" len="med"/>
          </a:ln>
        </p:spPr>
        <p:style>
          <a:lnRef idx="1">
            <a:schemeClr val="accent1"/>
          </a:lnRef>
          <a:fillRef idx="0">
            <a:schemeClr val="accent1"/>
          </a:fillRef>
          <a:effectRef idx="0">
            <a:schemeClr val="accent1"/>
          </a:effectRef>
          <a:fontRef idx="minor">
            <a:schemeClr val="tx1"/>
          </a:fontRef>
        </p:style>
      </p:cxnSp>
      <p:sp>
        <p:nvSpPr>
          <p:cNvPr id="29" name="TextBox 28">
            <a:extLst>
              <a:ext uri="{FF2B5EF4-FFF2-40B4-BE49-F238E27FC236}">
                <a16:creationId xmlns:a16="http://schemas.microsoft.com/office/drawing/2014/main" id="{B31ACB18-0D99-4EFD-AF21-59C083EBB6AF}"/>
              </a:ext>
            </a:extLst>
          </p:cNvPr>
          <p:cNvSpPr txBox="1"/>
          <p:nvPr/>
        </p:nvSpPr>
        <p:spPr>
          <a:xfrm>
            <a:off x="5504265" y="2403936"/>
            <a:ext cx="1756990" cy="830997"/>
          </a:xfrm>
          <a:prstGeom prst="rect">
            <a:avLst/>
          </a:prstGeom>
          <a:noFill/>
        </p:spPr>
        <p:txBody>
          <a:bodyPr wrap="square" rtlCol="0">
            <a:spAutoFit/>
          </a:bodyPr>
          <a:lstStyle/>
          <a:p>
            <a:r>
              <a:rPr lang="en-US" sz="1200" dirty="0">
                <a:latin typeface="Arial" panose="020B0604020202020204" pitchFamily="34" charset="0"/>
                <a:cs typeface="Arial" panose="020B0604020202020204" pitchFamily="34" charset="0"/>
              </a:rPr>
              <a:t>Standard # of targets per day, complete processing through data release</a:t>
            </a:r>
          </a:p>
        </p:txBody>
      </p:sp>
      <p:cxnSp>
        <p:nvCxnSpPr>
          <p:cNvPr id="30" name="Straight Arrow Connector 29">
            <a:extLst>
              <a:ext uri="{FF2B5EF4-FFF2-40B4-BE49-F238E27FC236}">
                <a16:creationId xmlns:a16="http://schemas.microsoft.com/office/drawing/2014/main" id="{AAF1FCBA-2EA2-4A4C-935B-11681B4BE890}"/>
              </a:ext>
            </a:extLst>
          </p:cNvPr>
          <p:cNvCxnSpPr>
            <a:cxnSpLocks/>
            <a:stCxn id="29" idx="0"/>
          </p:cNvCxnSpPr>
          <p:nvPr/>
        </p:nvCxnSpPr>
        <p:spPr>
          <a:xfrm flipV="1">
            <a:off x="6382760" y="1842666"/>
            <a:ext cx="0" cy="561270"/>
          </a:xfrm>
          <a:prstGeom prst="straightConnector1">
            <a:avLst/>
          </a:prstGeom>
          <a:ln>
            <a:solidFill>
              <a:schemeClr val="tx1"/>
            </a:solidFill>
            <a:tailEnd type="stealth" w="sm" len="med"/>
          </a:ln>
        </p:spPr>
        <p:style>
          <a:lnRef idx="1">
            <a:schemeClr val="accent1"/>
          </a:lnRef>
          <a:fillRef idx="0">
            <a:schemeClr val="accent1"/>
          </a:fillRef>
          <a:effectRef idx="0">
            <a:schemeClr val="accent1"/>
          </a:effectRef>
          <a:fontRef idx="minor">
            <a:schemeClr val="tx1"/>
          </a:fontRef>
        </p:style>
      </p:cxnSp>
      <p:sp>
        <p:nvSpPr>
          <p:cNvPr id="5" name="Rectangle 4">
            <a:extLst>
              <a:ext uri="{FF2B5EF4-FFF2-40B4-BE49-F238E27FC236}">
                <a16:creationId xmlns:a16="http://schemas.microsoft.com/office/drawing/2014/main" id="{27E8B0C3-CE1C-4560-B656-51FCD2599EEE}"/>
              </a:ext>
            </a:extLst>
          </p:cNvPr>
          <p:cNvSpPr/>
          <p:nvPr/>
        </p:nvSpPr>
        <p:spPr>
          <a:xfrm>
            <a:off x="1007190" y="1477005"/>
            <a:ext cx="640080" cy="365760"/>
          </a:xfrm>
          <a:prstGeom prst="rect">
            <a:avLst/>
          </a:prstGeom>
          <a:ln>
            <a:solidFill>
              <a:schemeClr val="tx1">
                <a:lumMod val="65000"/>
                <a:lumOff val="35000"/>
              </a:schemeClr>
            </a:solidFill>
          </a:ln>
        </p:spPr>
        <p:style>
          <a:lnRef idx="2">
            <a:schemeClr val="accent3">
              <a:shade val="50000"/>
            </a:schemeClr>
          </a:lnRef>
          <a:fillRef idx="1">
            <a:schemeClr val="accent3"/>
          </a:fillRef>
          <a:effectRef idx="0">
            <a:schemeClr val="accent3"/>
          </a:effectRef>
          <a:fontRef idx="minor">
            <a:schemeClr val="lt1"/>
          </a:fontRef>
        </p:style>
        <p:txBody>
          <a:bodyPr lIns="0" rIns="0" rtlCol="0" anchor="ctr"/>
          <a:lstStyle/>
          <a:p>
            <a:pPr algn="ctr"/>
            <a:r>
              <a:rPr lang="en-US" sz="600" b="1" dirty="0">
                <a:solidFill>
                  <a:schemeClr val="tx1"/>
                </a:solidFill>
                <a:latin typeface="Arial" panose="020B0604020202020204" pitchFamily="34" charset="0"/>
                <a:cs typeface="Arial" panose="020B0604020202020204" pitchFamily="34" charset="0"/>
              </a:rPr>
              <a:t>Commissioning</a:t>
            </a:r>
          </a:p>
        </p:txBody>
      </p:sp>
      <p:sp>
        <p:nvSpPr>
          <p:cNvPr id="7" name="Isosceles Triangle 6">
            <a:extLst>
              <a:ext uri="{FF2B5EF4-FFF2-40B4-BE49-F238E27FC236}">
                <a16:creationId xmlns:a16="http://schemas.microsoft.com/office/drawing/2014/main" id="{4D61C379-E2B3-42D2-B091-38A3F2E5DFD0}"/>
              </a:ext>
            </a:extLst>
          </p:cNvPr>
          <p:cNvSpPr/>
          <p:nvPr/>
        </p:nvSpPr>
        <p:spPr>
          <a:xfrm>
            <a:off x="943687" y="1885071"/>
            <a:ext cx="126609" cy="150055"/>
          </a:xfrm>
          <a:prstGeom prst="triangle">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9D3FD86D-EEC0-417A-A0D4-A1809427C132}"/>
              </a:ext>
            </a:extLst>
          </p:cNvPr>
          <p:cNvSpPr txBox="1"/>
          <p:nvPr/>
        </p:nvSpPr>
        <p:spPr>
          <a:xfrm>
            <a:off x="179681" y="1847806"/>
            <a:ext cx="799513" cy="261610"/>
          </a:xfrm>
          <a:prstGeom prst="rect">
            <a:avLst/>
          </a:prstGeom>
          <a:noFill/>
        </p:spPr>
        <p:txBody>
          <a:bodyPr wrap="square" rtlCol="0">
            <a:spAutoFit/>
          </a:bodyPr>
          <a:lstStyle/>
          <a:p>
            <a:pPr algn="r"/>
            <a:r>
              <a:rPr lang="en-US" sz="1100" dirty="0">
                <a:latin typeface="Arial" panose="020B0604020202020204" pitchFamily="34" charset="0"/>
                <a:cs typeface="Arial" panose="020B0604020202020204" pitchFamily="34" charset="0"/>
              </a:rPr>
              <a:t>Launch</a:t>
            </a:r>
          </a:p>
        </p:txBody>
      </p:sp>
      <p:sp>
        <p:nvSpPr>
          <p:cNvPr id="12" name="Rectangle 11">
            <a:extLst>
              <a:ext uri="{FF2B5EF4-FFF2-40B4-BE49-F238E27FC236}">
                <a16:creationId xmlns:a16="http://schemas.microsoft.com/office/drawing/2014/main" id="{A6EED82C-1BD7-4356-841B-ADB1796F4D3F}"/>
              </a:ext>
            </a:extLst>
          </p:cNvPr>
          <p:cNvSpPr/>
          <p:nvPr/>
        </p:nvSpPr>
        <p:spPr>
          <a:xfrm>
            <a:off x="1647270" y="1477005"/>
            <a:ext cx="1280160" cy="365760"/>
          </a:xfrm>
          <a:prstGeom prst="rect">
            <a:avLst/>
          </a:prstGeom>
          <a:solidFill>
            <a:schemeClr val="accent1">
              <a:lumMod val="60000"/>
              <a:lumOff val="40000"/>
            </a:schemeClr>
          </a:solidFill>
          <a:ln>
            <a:solidFill>
              <a:schemeClr val="tx1">
                <a:lumMod val="65000"/>
                <a:lumOff val="35000"/>
              </a:schemeClr>
            </a:solidFill>
          </a:ln>
        </p:spPr>
        <p:style>
          <a:lnRef idx="2">
            <a:schemeClr val="accent5">
              <a:shade val="50000"/>
            </a:schemeClr>
          </a:lnRef>
          <a:fillRef idx="1">
            <a:schemeClr val="accent5"/>
          </a:fillRef>
          <a:effectRef idx="0">
            <a:schemeClr val="accent5"/>
          </a:effectRef>
          <a:fontRef idx="minor">
            <a:schemeClr val="lt1"/>
          </a:fontRef>
        </p:style>
        <p:txBody>
          <a:bodyPr lIns="0" rIns="0" rtlCol="0" anchor="ctr"/>
          <a:lstStyle/>
          <a:p>
            <a:pPr algn="ctr"/>
            <a:r>
              <a:rPr lang="en-US" sz="700" b="1" dirty="0">
                <a:solidFill>
                  <a:schemeClr val="tx1"/>
                </a:solidFill>
                <a:latin typeface="Arial" panose="020B0604020202020204" pitchFamily="34" charset="0"/>
                <a:cs typeface="Arial" panose="020B0604020202020204" pitchFamily="34" charset="0"/>
              </a:rPr>
              <a:t>Orbit Raising</a:t>
            </a:r>
          </a:p>
        </p:txBody>
      </p:sp>
      <p:cxnSp>
        <p:nvCxnSpPr>
          <p:cNvPr id="24" name="Straight Connector 23">
            <a:extLst>
              <a:ext uri="{FF2B5EF4-FFF2-40B4-BE49-F238E27FC236}">
                <a16:creationId xmlns:a16="http://schemas.microsoft.com/office/drawing/2014/main" id="{584EF6C1-E4A5-4463-9F73-C892D550B8B8}"/>
              </a:ext>
            </a:extLst>
          </p:cNvPr>
          <p:cNvCxnSpPr/>
          <p:nvPr/>
        </p:nvCxnSpPr>
        <p:spPr>
          <a:xfrm>
            <a:off x="1647270" y="1293146"/>
            <a:ext cx="0" cy="179271"/>
          </a:xfrm>
          <a:prstGeom prst="line">
            <a:avLst/>
          </a:prstGeom>
          <a:ln>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5FDA83AA-9B54-4E58-ABB3-FFD7A8FA635F}"/>
              </a:ext>
            </a:extLst>
          </p:cNvPr>
          <p:cNvCxnSpPr/>
          <p:nvPr/>
        </p:nvCxnSpPr>
        <p:spPr>
          <a:xfrm>
            <a:off x="2924921" y="1293145"/>
            <a:ext cx="0" cy="179271"/>
          </a:xfrm>
          <a:prstGeom prst="line">
            <a:avLst/>
          </a:prstGeom>
          <a:ln>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655AFFE1-6CF2-4E56-B32C-B06A1F0F4625}"/>
              </a:ext>
            </a:extLst>
          </p:cNvPr>
          <p:cNvCxnSpPr/>
          <p:nvPr/>
        </p:nvCxnSpPr>
        <p:spPr>
          <a:xfrm>
            <a:off x="4571725" y="1293144"/>
            <a:ext cx="0" cy="179271"/>
          </a:xfrm>
          <a:prstGeom prst="line">
            <a:avLst/>
          </a:prstGeom>
          <a:ln>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35" name="TextBox 34">
            <a:extLst>
              <a:ext uri="{FF2B5EF4-FFF2-40B4-BE49-F238E27FC236}">
                <a16:creationId xmlns:a16="http://schemas.microsoft.com/office/drawing/2014/main" id="{69E4BE46-C495-4808-A91C-A55CC9DF9BFD}"/>
              </a:ext>
            </a:extLst>
          </p:cNvPr>
          <p:cNvSpPr txBox="1"/>
          <p:nvPr/>
        </p:nvSpPr>
        <p:spPr>
          <a:xfrm>
            <a:off x="1292386" y="966756"/>
            <a:ext cx="709767" cy="307777"/>
          </a:xfrm>
          <a:prstGeom prst="rect">
            <a:avLst/>
          </a:prstGeom>
          <a:noFill/>
        </p:spPr>
        <p:txBody>
          <a:bodyPr wrap="square" rtlCol="0">
            <a:spAutoFit/>
          </a:bodyPr>
          <a:lstStyle/>
          <a:p>
            <a:pPr algn="ctr"/>
            <a:r>
              <a:rPr lang="en-US" sz="1400" dirty="0">
                <a:latin typeface="Arial" panose="020B0604020202020204" pitchFamily="34" charset="0"/>
                <a:cs typeface="Arial" panose="020B0604020202020204" pitchFamily="34" charset="0"/>
              </a:rPr>
              <a:t>L+30d</a:t>
            </a:r>
          </a:p>
        </p:txBody>
      </p:sp>
      <p:sp>
        <p:nvSpPr>
          <p:cNvPr id="36" name="TextBox 35">
            <a:extLst>
              <a:ext uri="{FF2B5EF4-FFF2-40B4-BE49-F238E27FC236}">
                <a16:creationId xmlns:a16="http://schemas.microsoft.com/office/drawing/2014/main" id="{6075E716-11CD-4ACB-A55F-56F0E0651B75}"/>
              </a:ext>
            </a:extLst>
          </p:cNvPr>
          <p:cNvSpPr txBox="1"/>
          <p:nvPr/>
        </p:nvSpPr>
        <p:spPr>
          <a:xfrm>
            <a:off x="2438587" y="971495"/>
            <a:ext cx="972667" cy="307777"/>
          </a:xfrm>
          <a:prstGeom prst="rect">
            <a:avLst/>
          </a:prstGeom>
          <a:noFill/>
        </p:spPr>
        <p:txBody>
          <a:bodyPr wrap="square" rtlCol="0">
            <a:spAutoFit/>
          </a:bodyPr>
          <a:lstStyle/>
          <a:p>
            <a:pPr algn="ctr"/>
            <a:r>
              <a:rPr lang="en-US" sz="1400" dirty="0">
                <a:latin typeface="Arial" panose="020B0604020202020204" pitchFamily="34" charset="0"/>
                <a:cs typeface="Arial" panose="020B0604020202020204" pitchFamily="34" charset="0"/>
              </a:rPr>
              <a:t>~ L+3m</a:t>
            </a:r>
          </a:p>
        </p:txBody>
      </p:sp>
      <p:sp>
        <p:nvSpPr>
          <p:cNvPr id="37" name="TextBox 36">
            <a:extLst>
              <a:ext uri="{FF2B5EF4-FFF2-40B4-BE49-F238E27FC236}">
                <a16:creationId xmlns:a16="http://schemas.microsoft.com/office/drawing/2014/main" id="{AB66E1E0-05F5-467E-AECE-25E31B729018}"/>
              </a:ext>
            </a:extLst>
          </p:cNvPr>
          <p:cNvSpPr txBox="1"/>
          <p:nvPr/>
        </p:nvSpPr>
        <p:spPr>
          <a:xfrm>
            <a:off x="4111453" y="966587"/>
            <a:ext cx="920543" cy="307777"/>
          </a:xfrm>
          <a:prstGeom prst="rect">
            <a:avLst/>
          </a:prstGeom>
          <a:noFill/>
        </p:spPr>
        <p:txBody>
          <a:bodyPr wrap="square" rtlCol="0">
            <a:spAutoFit/>
          </a:bodyPr>
          <a:lstStyle/>
          <a:p>
            <a:pPr algn="ctr"/>
            <a:r>
              <a:rPr lang="en-US" sz="1400" dirty="0">
                <a:latin typeface="Arial" panose="020B0604020202020204" pitchFamily="34" charset="0"/>
                <a:cs typeface="Arial" panose="020B0604020202020204" pitchFamily="34" charset="0"/>
              </a:rPr>
              <a:t>~ L+5m</a:t>
            </a:r>
          </a:p>
        </p:txBody>
      </p:sp>
      <p:grpSp>
        <p:nvGrpSpPr>
          <p:cNvPr id="43" name="Group 42">
            <a:extLst>
              <a:ext uri="{FF2B5EF4-FFF2-40B4-BE49-F238E27FC236}">
                <a16:creationId xmlns:a16="http://schemas.microsoft.com/office/drawing/2014/main" id="{02A3C6AB-04F2-40BB-911A-D151412B9C9F}"/>
              </a:ext>
            </a:extLst>
          </p:cNvPr>
          <p:cNvGrpSpPr/>
          <p:nvPr/>
        </p:nvGrpSpPr>
        <p:grpSpPr>
          <a:xfrm>
            <a:off x="2886934" y="1477005"/>
            <a:ext cx="5490137" cy="365760"/>
            <a:chOff x="3135463" y="3644100"/>
            <a:chExt cx="5490137" cy="365760"/>
          </a:xfrm>
        </p:grpSpPr>
        <p:sp>
          <p:nvSpPr>
            <p:cNvPr id="41" name="Arrow: Pentagon 40">
              <a:extLst>
                <a:ext uri="{FF2B5EF4-FFF2-40B4-BE49-F238E27FC236}">
                  <a16:creationId xmlns:a16="http://schemas.microsoft.com/office/drawing/2014/main" id="{0DB62FEA-8CE5-417D-B247-8F71589CF399}"/>
                </a:ext>
              </a:extLst>
            </p:cNvPr>
            <p:cNvSpPr/>
            <p:nvPr/>
          </p:nvSpPr>
          <p:spPr>
            <a:xfrm>
              <a:off x="3175776" y="3644100"/>
              <a:ext cx="5449824" cy="365760"/>
            </a:xfrm>
            <a:prstGeom prst="homePlate">
              <a:avLst/>
            </a:prstGeom>
            <a:gradFill flip="none" rotWithShape="1">
              <a:gsLst>
                <a:gs pos="66000">
                  <a:schemeClr val="accent6">
                    <a:lumMod val="40000"/>
                    <a:lumOff val="60000"/>
                  </a:schemeClr>
                </a:gs>
                <a:gs pos="0">
                  <a:schemeClr val="accent6">
                    <a:lumMod val="60000"/>
                    <a:lumOff val="40000"/>
                  </a:schemeClr>
                </a:gs>
                <a:gs pos="76000">
                  <a:schemeClr val="accent4">
                    <a:lumMod val="40000"/>
                    <a:lumOff val="60000"/>
                  </a:schemeClr>
                </a:gs>
                <a:gs pos="100000">
                  <a:schemeClr val="accent4">
                    <a:lumMod val="60000"/>
                    <a:lumOff val="40000"/>
                  </a:schemeClr>
                </a:gs>
              </a:gsLst>
              <a:path path="circle">
                <a:fillToRect l="100000" t="100000"/>
              </a:path>
              <a:tileRect r="-100000" b="-100000"/>
            </a:gradFill>
            <a:ln>
              <a:solidFill>
                <a:schemeClr val="tx1">
                  <a:lumMod val="65000"/>
                  <a:lumOff val="35000"/>
                </a:schemeClr>
              </a:solid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US" sz="700" b="1" dirty="0">
                  <a:solidFill>
                    <a:schemeClr val="tx1"/>
                  </a:solidFill>
                  <a:latin typeface="Arial" panose="020B0604020202020204" pitchFamily="34" charset="0"/>
                  <a:cs typeface="Arial" panose="020B0604020202020204" pitchFamily="34" charset="0"/>
                </a:rPr>
                <a:t>                                                                                      Full Operational Capability (FOC)</a:t>
              </a:r>
            </a:p>
          </p:txBody>
        </p:sp>
        <p:sp>
          <p:nvSpPr>
            <p:cNvPr id="42" name="TextBox 41">
              <a:extLst>
                <a:ext uri="{FF2B5EF4-FFF2-40B4-BE49-F238E27FC236}">
                  <a16:creationId xmlns:a16="http://schemas.microsoft.com/office/drawing/2014/main" id="{71CED316-CBA3-4F13-9D0E-9DDA1DB7B8B3}"/>
                </a:ext>
              </a:extLst>
            </p:cNvPr>
            <p:cNvSpPr txBox="1"/>
            <p:nvPr/>
          </p:nvSpPr>
          <p:spPr>
            <a:xfrm>
              <a:off x="3135463" y="3726953"/>
              <a:ext cx="1649811" cy="200055"/>
            </a:xfrm>
            <a:prstGeom prst="rect">
              <a:avLst/>
            </a:prstGeom>
            <a:noFill/>
          </p:spPr>
          <p:txBody>
            <a:bodyPr wrap="none" rtlCol="0">
              <a:spAutoFit/>
            </a:bodyPr>
            <a:lstStyle/>
            <a:p>
              <a:r>
                <a:rPr lang="en-US" sz="700" b="1" dirty="0">
                  <a:solidFill>
                    <a:schemeClr val="tx1"/>
                  </a:solidFill>
                  <a:latin typeface="Arial" panose="020B0604020202020204" pitchFamily="34" charset="0"/>
                  <a:cs typeface="Arial" panose="020B0604020202020204" pitchFamily="34" charset="0"/>
                </a:rPr>
                <a:t>Initial Operational Capability (IOC)</a:t>
              </a:r>
            </a:p>
          </p:txBody>
        </p:sp>
      </p:grpSp>
      <p:sp>
        <p:nvSpPr>
          <p:cNvPr id="27" name="Isosceles Triangle 26">
            <a:extLst>
              <a:ext uri="{FF2B5EF4-FFF2-40B4-BE49-F238E27FC236}">
                <a16:creationId xmlns:a16="http://schemas.microsoft.com/office/drawing/2014/main" id="{87653C8F-F95F-4778-B022-DDBEC6129CB6}"/>
              </a:ext>
            </a:extLst>
          </p:cNvPr>
          <p:cNvSpPr/>
          <p:nvPr/>
        </p:nvSpPr>
        <p:spPr>
          <a:xfrm>
            <a:off x="2864908" y="1885071"/>
            <a:ext cx="126609" cy="150055"/>
          </a:xfrm>
          <a:prstGeom prst="triangle">
            <a:avLst/>
          </a:prstGeom>
          <a:solidFill>
            <a:schemeClr val="accent6">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TextBox 27">
            <a:extLst>
              <a:ext uri="{FF2B5EF4-FFF2-40B4-BE49-F238E27FC236}">
                <a16:creationId xmlns:a16="http://schemas.microsoft.com/office/drawing/2014/main" id="{604243BC-25CA-4A2D-8D7C-ED39E1924F0A}"/>
              </a:ext>
            </a:extLst>
          </p:cNvPr>
          <p:cNvSpPr txBox="1"/>
          <p:nvPr/>
        </p:nvSpPr>
        <p:spPr>
          <a:xfrm>
            <a:off x="2504846" y="2004325"/>
            <a:ext cx="1130201" cy="430887"/>
          </a:xfrm>
          <a:prstGeom prst="rect">
            <a:avLst/>
          </a:prstGeom>
          <a:noFill/>
        </p:spPr>
        <p:txBody>
          <a:bodyPr wrap="square" rtlCol="0">
            <a:spAutoFit/>
          </a:bodyPr>
          <a:lstStyle/>
          <a:p>
            <a:pPr algn="ctr"/>
            <a:r>
              <a:rPr lang="en-US" sz="1100" dirty="0">
                <a:latin typeface="Arial" panose="020B0604020202020204" pitchFamily="34" charset="0"/>
                <a:cs typeface="Arial" panose="020B0604020202020204" pitchFamily="34" charset="0"/>
              </a:rPr>
              <a:t>MethaneSAT</a:t>
            </a: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Operational</a:t>
            </a:r>
          </a:p>
        </p:txBody>
      </p:sp>
      <p:sp>
        <p:nvSpPr>
          <p:cNvPr id="31" name="TextBox 30">
            <a:extLst>
              <a:ext uri="{FF2B5EF4-FFF2-40B4-BE49-F238E27FC236}">
                <a16:creationId xmlns:a16="http://schemas.microsoft.com/office/drawing/2014/main" id="{7F536A8C-232E-474D-A62A-232A3E15B6F7}"/>
              </a:ext>
            </a:extLst>
          </p:cNvPr>
          <p:cNvSpPr txBox="1"/>
          <p:nvPr/>
        </p:nvSpPr>
        <p:spPr>
          <a:xfrm>
            <a:off x="4901803" y="3799071"/>
            <a:ext cx="3578432" cy="738664"/>
          </a:xfrm>
          <a:prstGeom prst="rect">
            <a:avLst/>
          </a:prstGeom>
          <a:noFill/>
        </p:spPr>
        <p:txBody>
          <a:bodyPr wrap="square" rtlCol="0">
            <a:spAutoFit/>
          </a:bodyPr>
          <a:lstStyle/>
          <a:p>
            <a:r>
              <a:rPr lang="en-US" sz="1400" dirty="0">
                <a:solidFill>
                  <a:srgbClr val="DF472E"/>
                </a:solidFill>
                <a:latin typeface="Arial" panose="020B0604020202020204" pitchFamily="34" charset="0"/>
                <a:cs typeface="Arial" panose="020B0604020202020204" pitchFamily="34" charset="0"/>
              </a:rPr>
              <a:t>Regular cadence of measurements and results will not begin until several months after launch</a:t>
            </a:r>
          </a:p>
        </p:txBody>
      </p:sp>
    </p:spTree>
    <p:extLst>
      <p:ext uri="{BB962C8B-B14F-4D97-AF65-F5344CB8AC3E}">
        <p14:creationId xmlns:p14="http://schemas.microsoft.com/office/powerpoint/2010/main" val="32269510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3819" y="-290627"/>
            <a:ext cx="9140181" cy="5143211"/>
          </a:xfrm>
          <a:custGeom>
            <a:avLst/>
            <a:gdLst/>
            <a:ahLst/>
            <a:cxnLst/>
            <a:rect l="l" t="t" r="r" b="b"/>
            <a:pathLst>
              <a:path w="20097115" h="11308715">
                <a:moveTo>
                  <a:pt x="0" y="0"/>
                </a:moveTo>
                <a:lnTo>
                  <a:pt x="20096558" y="0"/>
                </a:lnTo>
                <a:lnTo>
                  <a:pt x="20096558" y="11308556"/>
                </a:lnTo>
                <a:lnTo>
                  <a:pt x="0" y="11308556"/>
                </a:lnTo>
                <a:lnTo>
                  <a:pt x="0" y="0"/>
                </a:lnTo>
                <a:close/>
              </a:path>
            </a:pathLst>
          </a:custGeom>
          <a:solidFill>
            <a:srgbClr val="000000"/>
          </a:solidFill>
        </p:spPr>
        <p:txBody>
          <a:bodyPr wrap="square" lIns="0" tIns="0" rIns="0" bIns="0" rtlCol="0"/>
          <a:lstStyle/>
          <a:p>
            <a:endParaRPr sz="819"/>
          </a:p>
        </p:txBody>
      </p:sp>
      <p:sp>
        <p:nvSpPr>
          <p:cNvPr id="3" name="object 3"/>
          <p:cNvSpPr txBox="1">
            <a:spLocks noGrp="1"/>
          </p:cNvSpPr>
          <p:nvPr>
            <p:ph type="title"/>
          </p:nvPr>
        </p:nvSpPr>
        <p:spPr>
          <a:xfrm>
            <a:off x="236432" y="626318"/>
            <a:ext cx="8833609" cy="2111122"/>
          </a:xfrm>
          <a:prstGeom prst="rect">
            <a:avLst/>
          </a:prstGeom>
        </p:spPr>
        <p:txBody>
          <a:bodyPr vert="horz" wrap="square" lIns="0" tIns="105123" rIns="0" bIns="0" rtlCol="0" anchor="t" anchorCtr="0">
            <a:spAutoFit/>
          </a:bodyPr>
          <a:lstStyle/>
          <a:p>
            <a:pPr marL="7509">
              <a:lnSpc>
                <a:spcPct val="100000"/>
              </a:lnSpc>
              <a:spcBef>
                <a:spcPts val="828"/>
              </a:spcBef>
            </a:pPr>
            <a:r>
              <a:rPr sz="4343" spc="-528" dirty="0">
                <a:solidFill>
                  <a:srgbClr val="FFFFFF"/>
                </a:solidFill>
              </a:rPr>
              <a:t>T</a:t>
            </a:r>
            <a:r>
              <a:rPr sz="4343" spc="-50" dirty="0">
                <a:solidFill>
                  <a:srgbClr val="FFFFFF"/>
                </a:solidFill>
              </a:rPr>
              <a:t>a</a:t>
            </a:r>
            <a:r>
              <a:rPr sz="4343" spc="-171" dirty="0">
                <a:solidFill>
                  <a:srgbClr val="FFFFFF"/>
                </a:solidFill>
              </a:rPr>
              <a:t>s</a:t>
            </a:r>
            <a:r>
              <a:rPr sz="4343" spc="-9" dirty="0">
                <a:solidFill>
                  <a:srgbClr val="FFFFFF"/>
                </a:solidFill>
              </a:rPr>
              <a:t>k</a:t>
            </a:r>
            <a:r>
              <a:rPr sz="4343" spc="-175" dirty="0">
                <a:solidFill>
                  <a:srgbClr val="FFFFFF"/>
                </a:solidFill>
              </a:rPr>
              <a:t>i</a:t>
            </a:r>
            <a:r>
              <a:rPr sz="4343" spc="-164" dirty="0">
                <a:solidFill>
                  <a:srgbClr val="FFFFFF"/>
                </a:solidFill>
              </a:rPr>
              <a:t>n</a:t>
            </a:r>
            <a:r>
              <a:rPr sz="4343" spc="5" dirty="0">
                <a:solidFill>
                  <a:srgbClr val="FFFFFF"/>
                </a:solidFill>
              </a:rPr>
              <a:t>g</a:t>
            </a:r>
            <a:r>
              <a:rPr sz="4343" spc="-173" dirty="0">
                <a:solidFill>
                  <a:srgbClr val="FFFFFF"/>
                </a:solidFill>
              </a:rPr>
              <a:t> </a:t>
            </a:r>
            <a:r>
              <a:rPr sz="4343" spc="-5" dirty="0">
                <a:solidFill>
                  <a:srgbClr val="FFFFFF"/>
                </a:solidFill>
              </a:rPr>
              <a:t>t</a:t>
            </a:r>
            <a:r>
              <a:rPr sz="4343" spc="-164" dirty="0">
                <a:solidFill>
                  <a:srgbClr val="FFFFFF"/>
                </a:solidFill>
              </a:rPr>
              <a:t>h</a:t>
            </a:r>
            <a:r>
              <a:rPr sz="4343" spc="80" dirty="0">
                <a:solidFill>
                  <a:srgbClr val="FFFFFF"/>
                </a:solidFill>
              </a:rPr>
              <a:t>e</a:t>
            </a:r>
            <a:r>
              <a:rPr sz="4343" spc="-173" dirty="0">
                <a:solidFill>
                  <a:srgbClr val="FFFFFF"/>
                </a:solidFill>
              </a:rPr>
              <a:t> </a:t>
            </a:r>
            <a:r>
              <a:rPr sz="4343" spc="-164" dirty="0">
                <a:solidFill>
                  <a:srgbClr val="FFFFFF"/>
                </a:solidFill>
              </a:rPr>
              <a:t>S</a:t>
            </a:r>
            <a:r>
              <a:rPr sz="4343" spc="-84" dirty="0">
                <a:solidFill>
                  <a:srgbClr val="FFFFFF"/>
                </a:solidFill>
              </a:rPr>
              <a:t>p</a:t>
            </a:r>
            <a:r>
              <a:rPr sz="4343" spc="-9" dirty="0">
                <a:solidFill>
                  <a:srgbClr val="FFFFFF"/>
                </a:solidFill>
              </a:rPr>
              <a:t>acec</a:t>
            </a:r>
            <a:r>
              <a:rPr sz="4343" spc="-89" dirty="0">
                <a:solidFill>
                  <a:srgbClr val="FFFFFF"/>
                </a:solidFill>
              </a:rPr>
              <a:t>r</a:t>
            </a:r>
            <a:r>
              <a:rPr sz="4343" spc="-9" dirty="0">
                <a:solidFill>
                  <a:srgbClr val="FFFFFF"/>
                </a:solidFill>
              </a:rPr>
              <a:t>a</a:t>
            </a:r>
            <a:r>
              <a:rPr sz="4343" spc="-89" dirty="0">
                <a:solidFill>
                  <a:srgbClr val="FFFFFF"/>
                </a:solidFill>
              </a:rPr>
              <a:t>f</a:t>
            </a:r>
            <a:r>
              <a:rPr sz="4343" spc="84" dirty="0">
                <a:solidFill>
                  <a:srgbClr val="FFFFFF"/>
                </a:solidFill>
              </a:rPr>
              <a:t>t</a:t>
            </a:r>
            <a:r>
              <a:rPr lang="en-US" sz="4343" spc="84" dirty="0">
                <a:solidFill>
                  <a:srgbClr val="FFFFFF"/>
                </a:solidFill>
              </a:rPr>
              <a:t>:  </a:t>
            </a:r>
            <a:br>
              <a:rPr lang="en-US" sz="4343" spc="84" dirty="0">
                <a:solidFill>
                  <a:srgbClr val="FFFFFF"/>
                </a:solidFill>
              </a:rPr>
            </a:br>
            <a:r>
              <a:rPr lang="en-US" sz="4343" spc="84" dirty="0">
                <a:solidFill>
                  <a:srgbClr val="FFFFFF"/>
                </a:solidFill>
              </a:rPr>
              <a:t>Target Selection and Mission Planning</a:t>
            </a:r>
          </a:p>
        </p:txBody>
      </p:sp>
      <p:grpSp>
        <p:nvGrpSpPr>
          <p:cNvPr id="4" name="object 4"/>
          <p:cNvGrpSpPr/>
          <p:nvPr/>
        </p:nvGrpSpPr>
        <p:grpSpPr>
          <a:xfrm>
            <a:off x="6067952" y="3039264"/>
            <a:ext cx="1758782" cy="1494243"/>
            <a:chOff x="13341297" y="6682628"/>
            <a:chExt cx="3867150" cy="3285490"/>
          </a:xfrm>
        </p:grpSpPr>
        <p:sp>
          <p:nvSpPr>
            <p:cNvPr id="5" name="object 5"/>
            <p:cNvSpPr/>
            <p:nvPr/>
          </p:nvSpPr>
          <p:spPr>
            <a:xfrm>
              <a:off x="16467499" y="8602331"/>
              <a:ext cx="147320" cy="577850"/>
            </a:xfrm>
            <a:custGeom>
              <a:avLst/>
              <a:gdLst/>
              <a:ahLst/>
              <a:cxnLst/>
              <a:rect l="l" t="t" r="r" b="b"/>
              <a:pathLst>
                <a:path w="147319" h="577850">
                  <a:moveTo>
                    <a:pt x="0" y="0"/>
                  </a:moveTo>
                  <a:lnTo>
                    <a:pt x="137691" y="541785"/>
                  </a:lnTo>
                  <a:lnTo>
                    <a:pt x="146718" y="577304"/>
                  </a:lnTo>
                </a:path>
              </a:pathLst>
            </a:custGeom>
            <a:ln w="73296">
              <a:solidFill>
                <a:srgbClr val="ADD8E6"/>
              </a:solidFill>
            </a:ln>
          </p:spPr>
          <p:txBody>
            <a:bodyPr wrap="square" lIns="0" tIns="0" rIns="0" bIns="0" rtlCol="0"/>
            <a:lstStyle/>
            <a:p>
              <a:endParaRPr sz="819"/>
            </a:p>
          </p:txBody>
        </p:sp>
        <p:sp>
          <p:nvSpPr>
            <p:cNvPr id="6" name="object 6"/>
            <p:cNvSpPr/>
            <p:nvPr/>
          </p:nvSpPr>
          <p:spPr>
            <a:xfrm>
              <a:off x="16465143" y="9108524"/>
              <a:ext cx="280670" cy="316230"/>
            </a:xfrm>
            <a:custGeom>
              <a:avLst/>
              <a:gdLst/>
              <a:ahLst/>
              <a:cxnLst/>
              <a:rect l="l" t="t" r="r" b="b"/>
              <a:pathLst>
                <a:path w="280669" h="316229">
                  <a:moveTo>
                    <a:pt x="280096" y="0"/>
                  </a:moveTo>
                  <a:lnTo>
                    <a:pt x="0" y="71184"/>
                  </a:lnTo>
                  <a:lnTo>
                    <a:pt x="211229" y="315684"/>
                  </a:lnTo>
                  <a:lnTo>
                    <a:pt x="280096" y="0"/>
                  </a:lnTo>
                  <a:close/>
                </a:path>
              </a:pathLst>
            </a:custGeom>
            <a:solidFill>
              <a:srgbClr val="ADD8E6"/>
            </a:solidFill>
          </p:spPr>
          <p:txBody>
            <a:bodyPr wrap="square" lIns="0" tIns="0" rIns="0" bIns="0" rtlCol="0"/>
            <a:lstStyle/>
            <a:p>
              <a:endParaRPr sz="819"/>
            </a:p>
          </p:txBody>
        </p:sp>
        <p:sp>
          <p:nvSpPr>
            <p:cNvPr id="7" name="object 7"/>
            <p:cNvSpPr/>
            <p:nvPr/>
          </p:nvSpPr>
          <p:spPr>
            <a:xfrm>
              <a:off x="14909661" y="6719458"/>
              <a:ext cx="2209800" cy="548640"/>
            </a:xfrm>
            <a:custGeom>
              <a:avLst/>
              <a:gdLst/>
              <a:ahLst/>
              <a:cxnLst/>
              <a:rect l="l" t="t" r="r" b="b"/>
              <a:pathLst>
                <a:path w="2209800" h="548640">
                  <a:moveTo>
                    <a:pt x="1401489" y="0"/>
                  </a:moveTo>
                  <a:lnTo>
                    <a:pt x="2209330" y="344933"/>
                  </a:lnTo>
                  <a:lnTo>
                    <a:pt x="819458" y="548017"/>
                  </a:lnTo>
                  <a:lnTo>
                    <a:pt x="0" y="183661"/>
                  </a:lnTo>
                  <a:lnTo>
                    <a:pt x="1401489" y="0"/>
                  </a:lnTo>
                  <a:close/>
                </a:path>
              </a:pathLst>
            </a:custGeom>
            <a:ln w="73296">
              <a:solidFill>
                <a:srgbClr val="FFFFFF"/>
              </a:solidFill>
            </a:ln>
          </p:spPr>
          <p:txBody>
            <a:bodyPr wrap="square" lIns="0" tIns="0" rIns="0" bIns="0" rtlCol="0"/>
            <a:lstStyle/>
            <a:p>
              <a:endParaRPr sz="819"/>
            </a:p>
          </p:txBody>
        </p:sp>
        <p:sp>
          <p:nvSpPr>
            <p:cNvPr id="8" name="object 8"/>
            <p:cNvSpPr/>
            <p:nvPr/>
          </p:nvSpPr>
          <p:spPr>
            <a:xfrm>
              <a:off x="15731573" y="7094023"/>
              <a:ext cx="1440180" cy="1541780"/>
            </a:xfrm>
            <a:custGeom>
              <a:avLst/>
              <a:gdLst/>
              <a:ahLst/>
              <a:cxnLst/>
              <a:rect l="l" t="t" r="r" b="b"/>
              <a:pathLst>
                <a:path w="1440180" h="1541779">
                  <a:moveTo>
                    <a:pt x="2205" y="206081"/>
                  </a:moveTo>
                  <a:lnTo>
                    <a:pt x="1434539" y="0"/>
                  </a:lnTo>
                  <a:lnTo>
                    <a:pt x="1439673" y="1373359"/>
                  </a:lnTo>
                  <a:lnTo>
                    <a:pt x="252896" y="1541495"/>
                  </a:lnTo>
                  <a:lnTo>
                    <a:pt x="261557" y="561864"/>
                  </a:lnTo>
                  <a:lnTo>
                    <a:pt x="0" y="605407"/>
                  </a:lnTo>
                  <a:lnTo>
                    <a:pt x="2205" y="206081"/>
                  </a:lnTo>
                  <a:close/>
                </a:path>
              </a:pathLst>
            </a:custGeom>
            <a:ln w="73296">
              <a:solidFill>
                <a:srgbClr val="FFFFFF"/>
              </a:solidFill>
            </a:ln>
          </p:spPr>
          <p:txBody>
            <a:bodyPr wrap="square" lIns="0" tIns="0" rIns="0" bIns="0" rtlCol="0"/>
            <a:lstStyle/>
            <a:p>
              <a:endParaRPr sz="819"/>
            </a:p>
          </p:txBody>
        </p:sp>
        <p:sp>
          <p:nvSpPr>
            <p:cNvPr id="9" name="object 9"/>
            <p:cNvSpPr/>
            <p:nvPr/>
          </p:nvSpPr>
          <p:spPr>
            <a:xfrm>
              <a:off x="14859411" y="6920342"/>
              <a:ext cx="859790" cy="774065"/>
            </a:xfrm>
            <a:custGeom>
              <a:avLst/>
              <a:gdLst/>
              <a:ahLst/>
              <a:cxnLst/>
              <a:rect l="l" t="t" r="r" b="b"/>
              <a:pathLst>
                <a:path w="859790" h="774065">
                  <a:moveTo>
                    <a:pt x="5653" y="0"/>
                  </a:moveTo>
                  <a:lnTo>
                    <a:pt x="859614" y="378171"/>
                  </a:lnTo>
                  <a:lnTo>
                    <a:pt x="858411" y="773872"/>
                  </a:lnTo>
                  <a:lnTo>
                    <a:pt x="0" y="396277"/>
                  </a:lnTo>
                  <a:lnTo>
                    <a:pt x="5653" y="0"/>
                  </a:lnTo>
                  <a:close/>
                </a:path>
              </a:pathLst>
            </a:custGeom>
            <a:ln w="73296">
              <a:solidFill>
                <a:srgbClr val="FFFFFF"/>
              </a:solidFill>
            </a:ln>
          </p:spPr>
          <p:txBody>
            <a:bodyPr wrap="square" lIns="0" tIns="0" rIns="0" bIns="0" rtlCol="0"/>
            <a:lstStyle/>
            <a:p>
              <a:endParaRPr sz="819"/>
            </a:p>
          </p:txBody>
        </p:sp>
        <p:sp>
          <p:nvSpPr>
            <p:cNvPr id="10" name="object 10"/>
            <p:cNvSpPr/>
            <p:nvPr/>
          </p:nvSpPr>
          <p:spPr>
            <a:xfrm>
              <a:off x="14518972" y="7679489"/>
              <a:ext cx="1459230" cy="1286510"/>
            </a:xfrm>
            <a:custGeom>
              <a:avLst/>
              <a:gdLst/>
              <a:ahLst/>
              <a:cxnLst/>
              <a:rect l="l" t="t" r="r" b="b"/>
              <a:pathLst>
                <a:path w="1459230" h="1286509">
                  <a:moveTo>
                    <a:pt x="1190579" y="42860"/>
                  </a:moveTo>
                  <a:lnTo>
                    <a:pt x="1458992" y="0"/>
                  </a:lnTo>
                  <a:lnTo>
                    <a:pt x="1449082" y="1030148"/>
                  </a:lnTo>
                  <a:lnTo>
                    <a:pt x="0" y="1286482"/>
                  </a:lnTo>
                  <a:lnTo>
                    <a:pt x="1190579" y="42860"/>
                  </a:lnTo>
                  <a:close/>
                </a:path>
              </a:pathLst>
            </a:custGeom>
            <a:ln w="73296">
              <a:solidFill>
                <a:srgbClr val="FFFFFF"/>
              </a:solidFill>
            </a:ln>
          </p:spPr>
          <p:txBody>
            <a:bodyPr wrap="square" lIns="0" tIns="0" rIns="0" bIns="0" rtlCol="0"/>
            <a:lstStyle/>
            <a:p>
              <a:endParaRPr sz="819"/>
            </a:p>
          </p:txBody>
        </p:sp>
        <p:sp>
          <p:nvSpPr>
            <p:cNvPr id="11" name="object 11"/>
            <p:cNvSpPr/>
            <p:nvPr/>
          </p:nvSpPr>
          <p:spPr>
            <a:xfrm>
              <a:off x="13378127" y="7231561"/>
              <a:ext cx="1241425" cy="1158240"/>
            </a:xfrm>
            <a:custGeom>
              <a:avLst/>
              <a:gdLst/>
              <a:ahLst/>
              <a:cxnLst/>
              <a:rect l="l" t="t" r="r" b="b"/>
              <a:pathLst>
                <a:path w="1241425" h="1158240">
                  <a:moveTo>
                    <a:pt x="1241416" y="862"/>
                  </a:moveTo>
                  <a:lnTo>
                    <a:pt x="1241031" y="956748"/>
                  </a:lnTo>
                  <a:lnTo>
                    <a:pt x="0" y="1158020"/>
                  </a:lnTo>
                  <a:lnTo>
                    <a:pt x="1214680" y="0"/>
                  </a:lnTo>
                  <a:lnTo>
                    <a:pt x="1241416" y="862"/>
                  </a:lnTo>
                  <a:close/>
                </a:path>
              </a:pathLst>
            </a:custGeom>
            <a:ln w="73296">
              <a:solidFill>
                <a:srgbClr val="FFFFFF"/>
              </a:solidFill>
            </a:ln>
          </p:spPr>
          <p:txBody>
            <a:bodyPr wrap="square" lIns="0" tIns="0" rIns="0" bIns="0" rtlCol="0"/>
            <a:lstStyle/>
            <a:p>
              <a:endParaRPr sz="819"/>
            </a:p>
          </p:txBody>
        </p:sp>
        <p:sp>
          <p:nvSpPr>
            <p:cNvPr id="12" name="object 12"/>
            <p:cNvSpPr/>
            <p:nvPr/>
          </p:nvSpPr>
          <p:spPr>
            <a:xfrm>
              <a:off x="14630277" y="7234007"/>
              <a:ext cx="1078865" cy="485140"/>
            </a:xfrm>
            <a:custGeom>
              <a:avLst/>
              <a:gdLst/>
              <a:ahLst/>
              <a:cxnLst/>
              <a:rect l="l" t="t" r="r" b="b"/>
              <a:pathLst>
                <a:path w="1078865" h="485140">
                  <a:moveTo>
                    <a:pt x="0" y="0"/>
                  </a:moveTo>
                  <a:lnTo>
                    <a:pt x="1078486" y="484728"/>
                  </a:lnTo>
                </a:path>
              </a:pathLst>
            </a:custGeom>
            <a:ln w="73296">
              <a:solidFill>
                <a:srgbClr val="FFFFFF"/>
              </a:solidFill>
            </a:ln>
          </p:spPr>
          <p:txBody>
            <a:bodyPr wrap="square" lIns="0" tIns="0" rIns="0" bIns="0" rtlCol="0"/>
            <a:lstStyle/>
            <a:p>
              <a:endParaRPr sz="819"/>
            </a:p>
          </p:txBody>
        </p:sp>
        <p:sp>
          <p:nvSpPr>
            <p:cNvPr id="13" name="object 13"/>
            <p:cNvSpPr/>
            <p:nvPr/>
          </p:nvSpPr>
          <p:spPr>
            <a:xfrm>
              <a:off x="15941818" y="9179982"/>
              <a:ext cx="0" cy="535940"/>
            </a:xfrm>
            <a:custGeom>
              <a:avLst/>
              <a:gdLst/>
              <a:ahLst/>
              <a:cxnLst/>
              <a:rect l="l" t="t" r="r" b="b"/>
              <a:pathLst>
                <a:path h="535940">
                  <a:moveTo>
                    <a:pt x="0" y="0"/>
                  </a:moveTo>
                  <a:lnTo>
                    <a:pt x="0" y="498943"/>
                  </a:lnTo>
                  <a:lnTo>
                    <a:pt x="0" y="535591"/>
                  </a:lnTo>
                </a:path>
              </a:pathLst>
            </a:custGeom>
            <a:ln w="73296">
              <a:solidFill>
                <a:srgbClr val="FF0000"/>
              </a:solidFill>
            </a:ln>
          </p:spPr>
          <p:txBody>
            <a:bodyPr wrap="square" lIns="0" tIns="0" rIns="0" bIns="0" rtlCol="0"/>
            <a:lstStyle/>
            <a:p>
              <a:endParaRPr sz="819"/>
            </a:p>
          </p:txBody>
        </p:sp>
        <p:sp>
          <p:nvSpPr>
            <p:cNvPr id="14" name="object 14"/>
            <p:cNvSpPr/>
            <p:nvPr/>
          </p:nvSpPr>
          <p:spPr>
            <a:xfrm>
              <a:off x="15797320" y="9678926"/>
              <a:ext cx="289560" cy="289560"/>
            </a:xfrm>
            <a:custGeom>
              <a:avLst/>
              <a:gdLst/>
              <a:ahLst/>
              <a:cxnLst/>
              <a:rect l="l" t="t" r="r" b="b"/>
              <a:pathLst>
                <a:path w="289559" h="289559">
                  <a:moveTo>
                    <a:pt x="288996" y="0"/>
                  </a:moveTo>
                  <a:lnTo>
                    <a:pt x="0" y="0"/>
                  </a:lnTo>
                  <a:lnTo>
                    <a:pt x="144498" y="288996"/>
                  </a:lnTo>
                  <a:lnTo>
                    <a:pt x="288996" y="0"/>
                  </a:lnTo>
                  <a:close/>
                </a:path>
              </a:pathLst>
            </a:custGeom>
            <a:solidFill>
              <a:srgbClr val="FF0000"/>
            </a:solidFill>
          </p:spPr>
          <p:txBody>
            <a:bodyPr wrap="square" lIns="0" tIns="0" rIns="0" bIns="0" rtlCol="0"/>
            <a:lstStyle/>
            <a:p>
              <a:endParaRPr sz="819"/>
            </a:p>
          </p:txBody>
        </p:sp>
        <p:sp>
          <p:nvSpPr>
            <p:cNvPr id="15" name="object 15"/>
            <p:cNvSpPr/>
            <p:nvPr/>
          </p:nvSpPr>
          <p:spPr>
            <a:xfrm>
              <a:off x="14489161" y="7921453"/>
              <a:ext cx="669290" cy="0"/>
            </a:xfrm>
            <a:custGeom>
              <a:avLst/>
              <a:gdLst/>
              <a:ahLst/>
              <a:cxnLst/>
              <a:rect l="l" t="t" r="r" b="b"/>
              <a:pathLst>
                <a:path w="669290">
                  <a:moveTo>
                    <a:pt x="668744" y="0"/>
                  </a:moveTo>
                  <a:lnTo>
                    <a:pt x="36648" y="0"/>
                  </a:lnTo>
                  <a:lnTo>
                    <a:pt x="0" y="0"/>
                  </a:lnTo>
                </a:path>
              </a:pathLst>
            </a:custGeom>
            <a:ln w="73296">
              <a:solidFill>
                <a:srgbClr val="61D836"/>
              </a:solidFill>
            </a:ln>
          </p:spPr>
          <p:txBody>
            <a:bodyPr wrap="square" lIns="0" tIns="0" rIns="0" bIns="0" rtlCol="0"/>
            <a:lstStyle/>
            <a:p>
              <a:endParaRPr sz="819"/>
            </a:p>
          </p:txBody>
        </p:sp>
        <p:sp>
          <p:nvSpPr>
            <p:cNvPr id="16" name="object 16"/>
            <p:cNvSpPr/>
            <p:nvPr/>
          </p:nvSpPr>
          <p:spPr>
            <a:xfrm>
              <a:off x="14236802" y="7776955"/>
              <a:ext cx="289560" cy="289560"/>
            </a:xfrm>
            <a:custGeom>
              <a:avLst/>
              <a:gdLst/>
              <a:ahLst/>
              <a:cxnLst/>
              <a:rect l="l" t="t" r="r" b="b"/>
              <a:pathLst>
                <a:path w="289559" h="289559">
                  <a:moveTo>
                    <a:pt x="288996" y="0"/>
                  </a:moveTo>
                  <a:lnTo>
                    <a:pt x="0" y="144498"/>
                  </a:lnTo>
                  <a:lnTo>
                    <a:pt x="288996" y="288996"/>
                  </a:lnTo>
                  <a:lnTo>
                    <a:pt x="288996" y="0"/>
                  </a:lnTo>
                  <a:close/>
                </a:path>
              </a:pathLst>
            </a:custGeom>
            <a:solidFill>
              <a:srgbClr val="61D836"/>
            </a:solidFill>
          </p:spPr>
          <p:txBody>
            <a:bodyPr wrap="square" lIns="0" tIns="0" rIns="0" bIns="0" rtlCol="0"/>
            <a:lstStyle/>
            <a:p>
              <a:endParaRPr sz="819"/>
            </a:p>
          </p:txBody>
        </p:sp>
        <p:sp>
          <p:nvSpPr>
            <p:cNvPr id="17" name="object 17"/>
            <p:cNvSpPr/>
            <p:nvPr/>
          </p:nvSpPr>
          <p:spPr>
            <a:xfrm>
              <a:off x="15483393" y="8782498"/>
              <a:ext cx="330200" cy="248285"/>
            </a:xfrm>
            <a:custGeom>
              <a:avLst/>
              <a:gdLst/>
              <a:ahLst/>
              <a:cxnLst/>
              <a:rect l="l" t="t" r="r" b="b"/>
              <a:pathLst>
                <a:path w="330200" h="248284">
                  <a:moveTo>
                    <a:pt x="291859" y="0"/>
                  </a:moveTo>
                  <a:lnTo>
                    <a:pt x="329875" y="211775"/>
                  </a:lnTo>
                  <a:lnTo>
                    <a:pt x="279701" y="240349"/>
                  </a:lnTo>
                  <a:lnTo>
                    <a:pt x="200984" y="247880"/>
                  </a:lnTo>
                  <a:lnTo>
                    <a:pt x="124537" y="238843"/>
                  </a:lnTo>
                  <a:lnTo>
                    <a:pt x="0" y="163129"/>
                  </a:lnTo>
                  <a:lnTo>
                    <a:pt x="10514" y="48717"/>
                  </a:lnTo>
                  <a:lnTo>
                    <a:pt x="291859" y="0"/>
                  </a:lnTo>
                  <a:close/>
                </a:path>
              </a:pathLst>
            </a:custGeom>
            <a:ln w="73296">
              <a:solidFill>
                <a:srgbClr val="FF0000"/>
              </a:solidFill>
            </a:ln>
          </p:spPr>
          <p:txBody>
            <a:bodyPr wrap="square" lIns="0" tIns="0" rIns="0" bIns="0" rtlCol="0"/>
            <a:lstStyle/>
            <a:p>
              <a:endParaRPr sz="819"/>
            </a:p>
          </p:txBody>
        </p:sp>
        <p:sp>
          <p:nvSpPr>
            <p:cNvPr id="18" name="object 18"/>
            <p:cNvSpPr/>
            <p:nvPr/>
          </p:nvSpPr>
          <p:spPr>
            <a:xfrm>
              <a:off x="14624623" y="8193423"/>
              <a:ext cx="421005" cy="196215"/>
            </a:xfrm>
            <a:custGeom>
              <a:avLst/>
              <a:gdLst/>
              <a:ahLst/>
              <a:cxnLst/>
              <a:rect l="l" t="t" r="r" b="b"/>
              <a:pathLst>
                <a:path w="421005" h="196215">
                  <a:moveTo>
                    <a:pt x="0" y="0"/>
                  </a:moveTo>
                  <a:lnTo>
                    <a:pt x="420966" y="195789"/>
                  </a:lnTo>
                </a:path>
              </a:pathLst>
            </a:custGeom>
            <a:ln w="73296">
              <a:solidFill>
                <a:srgbClr val="FFFFFF"/>
              </a:solidFill>
            </a:ln>
          </p:spPr>
          <p:txBody>
            <a:bodyPr wrap="square" lIns="0" tIns="0" rIns="0" bIns="0" rtlCol="0"/>
            <a:lstStyle/>
            <a:p>
              <a:endParaRPr sz="819"/>
            </a:p>
          </p:txBody>
        </p:sp>
      </p:grpSp>
      <p:sp>
        <p:nvSpPr>
          <p:cNvPr id="19" name="object 19"/>
          <p:cNvSpPr txBox="1"/>
          <p:nvPr/>
        </p:nvSpPr>
        <p:spPr>
          <a:xfrm>
            <a:off x="6147525" y="3172332"/>
            <a:ext cx="405184" cy="143803"/>
          </a:xfrm>
          <a:prstGeom prst="rect">
            <a:avLst/>
          </a:prstGeom>
        </p:spPr>
        <p:txBody>
          <a:bodyPr vert="horz" wrap="square" lIns="0" tIns="7220" rIns="0" bIns="0" rtlCol="0">
            <a:spAutoFit/>
          </a:bodyPr>
          <a:lstStyle/>
          <a:p>
            <a:pPr marL="5776">
              <a:spcBef>
                <a:spcPts val="57"/>
              </a:spcBef>
            </a:pPr>
            <a:r>
              <a:rPr sz="887" spc="11" dirty="0">
                <a:solidFill>
                  <a:srgbClr val="61D836"/>
                </a:solidFill>
                <a:latin typeface="Arial"/>
                <a:cs typeface="Arial"/>
              </a:rPr>
              <a:t>radiator</a:t>
            </a:r>
            <a:endParaRPr sz="887">
              <a:latin typeface="Arial"/>
              <a:cs typeface="Arial"/>
            </a:endParaRPr>
          </a:p>
        </p:txBody>
      </p:sp>
      <p:sp>
        <p:nvSpPr>
          <p:cNvPr id="20" name="object 20"/>
          <p:cNvSpPr/>
          <p:nvPr/>
        </p:nvSpPr>
        <p:spPr>
          <a:xfrm>
            <a:off x="6664600" y="3318257"/>
            <a:ext cx="451970" cy="485181"/>
          </a:xfrm>
          <a:custGeom>
            <a:avLst/>
            <a:gdLst/>
            <a:ahLst/>
            <a:cxnLst/>
            <a:rect l="l" t="t" r="r" b="b"/>
            <a:pathLst>
              <a:path w="993775" h="1066800">
                <a:moveTo>
                  <a:pt x="4617" y="0"/>
                </a:moveTo>
                <a:lnTo>
                  <a:pt x="0" y="872717"/>
                </a:lnTo>
                <a:lnTo>
                  <a:pt x="398526" y="1066206"/>
                </a:lnTo>
                <a:lnTo>
                  <a:pt x="993539" y="438386"/>
                </a:lnTo>
                <a:lnTo>
                  <a:pt x="4617" y="0"/>
                </a:lnTo>
                <a:close/>
              </a:path>
            </a:pathLst>
          </a:custGeom>
          <a:ln w="73296">
            <a:solidFill>
              <a:srgbClr val="61D836"/>
            </a:solidFill>
          </a:ln>
        </p:spPr>
        <p:txBody>
          <a:bodyPr wrap="square" lIns="0" tIns="0" rIns="0" bIns="0" rtlCol="0"/>
          <a:lstStyle/>
          <a:p>
            <a:endParaRPr sz="819"/>
          </a:p>
        </p:txBody>
      </p:sp>
      <p:sp>
        <p:nvSpPr>
          <p:cNvPr id="21" name="object 21"/>
          <p:cNvSpPr txBox="1"/>
          <p:nvPr/>
        </p:nvSpPr>
        <p:spPr>
          <a:xfrm>
            <a:off x="7362467" y="4332958"/>
            <a:ext cx="553915" cy="143803"/>
          </a:xfrm>
          <a:prstGeom prst="rect">
            <a:avLst/>
          </a:prstGeom>
        </p:spPr>
        <p:txBody>
          <a:bodyPr vert="horz" wrap="square" lIns="0" tIns="7220" rIns="0" bIns="0" rtlCol="0">
            <a:spAutoFit/>
          </a:bodyPr>
          <a:lstStyle/>
          <a:p>
            <a:pPr marL="5776">
              <a:spcBef>
                <a:spcPts val="57"/>
              </a:spcBef>
            </a:pPr>
            <a:r>
              <a:rPr sz="887" spc="11" dirty="0">
                <a:solidFill>
                  <a:srgbClr val="FF0000"/>
                </a:solidFill>
                <a:latin typeface="Arial"/>
                <a:cs typeface="Arial"/>
              </a:rPr>
              <a:t>instrument</a:t>
            </a:r>
            <a:endParaRPr sz="887">
              <a:latin typeface="Arial"/>
              <a:cs typeface="Arial"/>
            </a:endParaRPr>
          </a:p>
        </p:txBody>
      </p:sp>
      <p:sp>
        <p:nvSpPr>
          <p:cNvPr id="22" name="object 22"/>
          <p:cNvSpPr txBox="1"/>
          <p:nvPr/>
        </p:nvSpPr>
        <p:spPr>
          <a:xfrm>
            <a:off x="7483265" y="2849610"/>
            <a:ext cx="570377" cy="143803"/>
          </a:xfrm>
          <a:prstGeom prst="rect">
            <a:avLst/>
          </a:prstGeom>
        </p:spPr>
        <p:txBody>
          <a:bodyPr vert="horz" wrap="square" lIns="0" tIns="7220" rIns="0" bIns="0" rtlCol="0">
            <a:spAutoFit/>
          </a:bodyPr>
          <a:lstStyle/>
          <a:p>
            <a:pPr marL="5776">
              <a:spcBef>
                <a:spcPts val="57"/>
              </a:spcBef>
            </a:pPr>
            <a:r>
              <a:rPr sz="887" spc="5" dirty="0">
                <a:solidFill>
                  <a:srgbClr val="FFD932"/>
                </a:solidFill>
                <a:latin typeface="Arial"/>
                <a:cs typeface="Arial"/>
              </a:rPr>
              <a:t>solar</a:t>
            </a:r>
            <a:r>
              <a:rPr sz="887" spc="-27" dirty="0">
                <a:solidFill>
                  <a:srgbClr val="FFD932"/>
                </a:solidFill>
                <a:latin typeface="Arial"/>
                <a:cs typeface="Arial"/>
              </a:rPr>
              <a:t> </a:t>
            </a:r>
            <a:r>
              <a:rPr sz="887" spc="5" dirty="0">
                <a:solidFill>
                  <a:srgbClr val="FFD932"/>
                </a:solidFill>
                <a:latin typeface="Arial"/>
                <a:cs typeface="Arial"/>
              </a:rPr>
              <a:t>panel</a:t>
            </a:r>
            <a:endParaRPr sz="887">
              <a:latin typeface="Arial"/>
              <a:cs typeface="Arial"/>
            </a:endParaRPr>
          </a:p>
        </p:txBody>
      </p:sp>
      <p:grpSp>
        <p:nvGrpSpPr>
          <p:cNvPr id="23" name="object 23"/>
          <p:cNvGrpSpPr/>
          <p:nvPr/>
        </p:nvGrpSpPr>
        <p:grpSpPr>
          <a:xfrm>
            <a:off x="6061206" y="2709065"/>
            <a:ext cx="2457963" cy="1504351"/>
            <a:chOff x="13326464" y="5956597"/>
            <a:chExt cx="5404485" cy="3307715"/>
          </a:xfrm>
        </p:grpSpPr>
        <p:sp>
          <p:nvSpPr>
            <p:cNvPr id="24" name="object 24"/>
            <p:cNvSpPr/>
            <p:nvPr/>
          </p:nvSpPr>
          <p:spPr>
            <a:xfrm>
              <a:off x="14623628" y="7201846"/>
              <a:ext cx="227329" cy="30480"/>
            </a:xfrm>
            <a:custGeom>
              <a:avLst/>
              <a:gdLst/>
              <a:ahLst/>
              <a:cxnLst/>
              <a:rect l="l" t="t" r="r" b="b"/>
              <a:pathLst>
                <a:path w="227330" h="30479">
                  <a:moveTo>
                    <a:pt x="0" y="29866"/>
                  </a:moveTo>
                  <a:lnTo>
                    <a:pt x="226859" y="0"/>
                  </a:lnTo>
                </a:path>
              </a:pathLst>
            </a:custGeom>
            <a:ln w="73296">
              <a:solidFill>
                <a:srgbClr val="FFFFFF"/>
              </a:solidFill>
            </a:ln>
          </p:spPr>
          <p:txBody>
            <a:bodyPr wrap="square" lIns="0" tIns="0" rIns="0" bIns="0" rtlCol="0"/>
            <a:lstStyle/>
            <a:p>
              <a:endParaRPr sz="819"/>
            </a:p>
          </p:txBody>
        </p:sp>
        <p:sp>
          <p:nvSpPr>
            <p:cNvPr id="25" name="object 25"/>
            <p:cNvSpPr/>
            <p:nvPr/>
          </p:nvSpPr>
          <p:spPr>
            <a:xfrm>
              <a:off x="15095279" y="7841365"/>
              <a:ext cx="59055" cy="73660"/>
            </a:xfrm>
            <a:custGeom>
              <a:avLst/>
              <a:gdLst/>
              <a:ahLst/>
              <a:cxnLst/>
              <a:rect l="l" t="t" r="r" b="b"/>
              <a:pathLst>
                <a:path w="59055" h="73659">
                  <a:moveTo>
                    <a:pt x="2212" y="73309"/>
                  </a:moveTo>
                  <a:lnTo>
                    <a:pt x="0" y="84"/>
                  </a:lnTo>
                  <a:lnTo>
                    <a:pt x="58822" y="0"/>
                  </a:lnTo>
                </a:path>
              </a:pathLst>
            </a:custGeom>
            <a:ln w="73296">
              <a:solidFill>
                <a:srgbClr val="61D836"/>
              </a:solidFill>
            </a:ln>
          </p:spPr>
          <p:txBody>
            <a:bodyPr wrap="square" lIns="0" tIns="0" rIns="0" bIns="0" rtlCol="0"/>
            <a:lstStyle/>
            <a:p>
              <a:endParaRPr sz="819"/>
            </a:p>
          </p:txBody>
        </p:sp>
        <p:sp>
          <p:nvSpPr>
            <p:cNvPr id="26" name="object 26"/>
            <p:cNvSpPr/>
            <p:nvPr/>
          </p:nvSpPr>
          <p:spPr>
            <a:xfrm>
              <a:off x="13357876" y="8245340"/>
              <a:ext cx="1252855" cy="744220"/>
            </a:xfrm>
            <a:custGeom>
              <a:avLst/>
              <a:gdLst/>
              <a:ahLst/>
              <a:cxnLst/>
              <a:rect l="l" t="t" r="r" b="b"/>
              <a:pathLst>
                <a:path w="1252855" h="744220">
                  <a:moveTo>
                    <a:pt x="175105" y="0"/>
                  </a:moveTo>
                  <a:lnTo>
                    <a:pt x="0" y="167641"/>
                  </a:lnTo>
                  <a:lnTo>
                    <a:pt x="1128552" y="744164"/>
                  </a:lnTo>
                  <a:lnTo>
                    <a:pt x="1252439" y="626107"/>
                  </a:lnTo>
                </a:path>
              </a:pathLst>
            </a:custGeom>
            <a:ln w="62825">
              <a:solidFill>
                <a:srgbClr val="FFFFFF"/>
              </a:solidFill>
            </a:ln>
          </p:spPr>
          <p:txBody>
            <a:bodyPr wrap="square" lIns="0" tIns="0" rIns="0" bIns="0" rtlCol="0"/>
            <a:lstStyle/>
            <a:p>
              <a:endParaRPr sz="819"/>
            </a:p>
          </p:txBody>
        </p:sp>
        <p:sp>
          <p:nvSpPr>
            <p:cNvPr id="27" name="object 27"/>
            <p:cNvSpPr/>
            <p:nvPr/>
          </p:nvSpPr>
          <p:spPr>
            <a:xfrm>
              <a:off x="15869789" y="7158247"/>
              <a:ext cx="2720975" cy="850900"/>
            </a:xfrm>
            <a:custGeom>
              <a:avLst/>
              <a:gdLst/>
              <a:ahLst/>
              <a:cxnLst/>
              <a:rect l="l" t="t" r="r" b="b"/>
              <a:pathLst>
                <a:path w="2720975" h="850900">
                  <a:moveTo>
                    <a:pt x="1201688" y="0"/>
                  </a:moveTo>
                  <a:lnTo>
                    <a:pt x="2720531" y="664650"/>
                  </a:lnTo>
                  <a:lnTo>
                    <a:pt x="1524881" y="850485"/>
                  </a:lnTo>
                  <a:lnTo>
                    <a:pt x="0" y="174078"/>
                  </a:lnTo>
                  <a:lnTo>
                    <a:pt x="1201688" y="0"/>
                  </a:lnTo>
                  <a:close/>
                </a:path>
              </a:pathLst>
            </a:custGeom>
            <a:ln w="62825">
              <a:solidFill>
                <a:srgbClr val="FFD932"/>
              </a:solidFill>
            </a:ln>
          </p:spPr>
          <p:txBody>
            <a:bodyPr wrap="square" lIns="0" tIns="0" rIns="0" bIns="0" rtlCol="0"/>
            <a:lstStyle/>
            <a:p>
              <a:endParaRPr sz="819"/>
            </a:p>
          </p:txBody>
        </p:sp>
        <p:sp>
          <p:nvSpPr>
            <p:cNvPr id="28" name="object 28"/>
            <p:cNvSpPr/>
            <p:nvPr/>
          </p:nvSpPr>
          <p:spPr>
            <a:xfrm>
              <a:off x="13755676" y="6021246"/>
              <a:ext cx="2410460" cy="830580"/>
            </a:xfrm>
            <a:custGeom>
              <a:avLst/>
              <a:gdLst/>
              <a:ahLst/>
              <a:cxnLst/>
              <a:rect l="l" t="t" r="r" b="b"/>
              <a:pathLst>
                <a:path w="2410459" h="830579">
                  <a:moveTo>
                    <a:pt x="912896" y="0"/>
                  </a:moveTo>
                  <a:lnTo>
                    <a:pt x="2410034" y="681283"/>
                  </a:lnTo>
                  <a:lnTo>
                    <a:pt x="1260586" y="830279"/>
                  </a:lnTo>
                  <a:lnTo>
                    <a:pt x="0" y="211324"/>
                  </a:lnTo>
                  <a:lnTo>
                    <a:pt x="912896" y="0"/>
                  </a:lnTo>
                  <a:close/>
                </a:path>
              </a:pathLst>
            </a:custGeom>
            <a:ln w="62825">
              <a:solidFill>
                <a:srgbClr val="FFD932"/>
              </a:solidFill>
            </a:ln>
          </p:spPr>
          <p:txBody>
            <a:bodyPr wrap="square" lIns="0" tIns="0" rIns="0" bIns="0" rtlCol="0"/>
            <a:lstStyle/>
            <a:p>
              <a:endParaRPr sz="819"/>
            </a:p>
          </p:txBody>
        </p:sp>
        <p:sp>
          <p:nvSpPr>
            <p:cNvPr id="29" name="object 29"/>
            <p:cNvSpPr/>
            <p:nvPr/>
          </p:nvSpPr>
          <p:spPr>
            <a:xfrm>
              <a:off x="13657930" y="5988010"/>
              <a:ext cx="2620010" cy="901700"/>
            </a:xfrm>
            <a:custGeom>
              <a:avLst/>
              <a:gdLst/>
              <a:ahLst/>
              <a:cxnLst/>
              <a:rect l="l" t="t" r="r" b="b"/>
              <a:pathLst>
                <a:path w="2620009" h="901700">
                  <a:moveTo>
                    <a:pt x="1014097" y="0"/>
                  </a:moveTo>
                  <a:lnTo>
                    <a:pt x="2619686" y="731767"/>
                  </a:lnTo>
                  <a:lnTo>
                    <a:pt x="1360581" y="901603"/>
                  </a:lnTo>
                  <a:lnTo>
                    <a:pt x="0" y="232162"/>
                  </a:lnTo>
                  <a:lnTo>
                    <a:pt x="1014097" y="0"/>
                  </a:lnTo>
                  <a:close/>
                </a:path>
              </a:pathLst>
            </a:custGeom>
            <a:ln w="62825">
              <a:solidFill>
                <a:srgbClr val="FFFFFF"/>
              </a:solidFill>
            </a:ln>
          </p:spPr>
          <p:txBody>
            <a:bodyPr wrap="square" lIns="0" tIns="0" rIns="0" bIns="0" rtlCol="0"/>
            <a:lstStyle/>
            <a:p>
              <a:endParaRPr sz="819"/>
            </a:p>
          </p:txBody>
        </p:sp>
        <p:sp>
          <p:nvSpPr>
            <p:cNvPr id="30" name="object 30"/>
            <p:cNvSpPr/>
            <p:nvPr/>
          </p:nvSpPr>
          <p:spPr>
            <a:xfrm>
              <a:off x="15764588" y="7126456"/>
              <a:ext cx="2934970" cy="917575"/>
            </a:xfrm>
            <a:custGeom>
              <a:avLst/>
              <a:gdLst/>
              <a:ahLst/>
              <a:cxnLst/>
              <a:rect l="l" t="t" r="r" b="b"/>
              <a:pathLst>
                <a:path w="2934969" h="917575">
                  <a:moveTo>
                    <a:pt x="1310495" y="0"/>
                  </a:moveTo>
                  <a:lnTo>
                    <a:pt x="2934755" y="710755"/>
                  </a:lnTo>
                  <a:lnTo>
                    <a:pt x="1626357" y="917347"/>
                  </a:lnTo>
                  <a:lnTo>
                    <a:pt x="0" y="194634"/>
                  </a:lnTo>
                  <a:lnTo>
                    <a:pt x="1310495" y="0"/>
                  </a:lnTo>
                  <a:close/>
                </a:path>
              </a:pathLst>
            </a:custGeom>
            <a:ln w="62825">
              <a:solidFill>
                <a:srgbClr val="FFFFFF"/>
              </a:solidFill>
            </a:ln>
          </p:spPr>
          <p:txBody>
            <a:bodyPr wrap="square" lIns="0" tIns="0" rIns="0" bIns="0" rtlCol="0"/>
            <a:lstStyle/>
            <a:p>
              <a:endParaRPr sz="819"/>
            </a:p>
          </p:txBody>
        </p:sp>
        <p:sp>
          <p:nvSpPr>
            <p:cNvPr id="31" name="object 31"/>
            <p:cNvSpPr/>
            <p:nvPr/>
          </p:nvSpPr>
          <p:spPr>
            <a:xfrm>
              <a:off x="15446546" y="8745791"/>
              <a:ext cx="374650" cy="319405"/>
            </a:xfrm>
            <a:custGeom>
              <a:avLst/>
              <a:gdLst/>
              <a:ahLst/>
              <a:cxnLst/>
              <a:rect l="l" t="t" r="r" b="b"/>
              <a:pathLst>
                <a:path w="374650" h="319404">
                  <a:moveTo>
                    <a:pt x="364305" y="0"/>
                  </a:moveTo>
                  <a:lnTo>
                    <a:pt x="374044" y="266793"/>
                  </a:lnTo>
                  <a:lnTo>
                    <a:pt x="322414" y="310546"/>
                  </a:lnTo>
                  <a:lnTo>
                    <a:pt x="240610" y="318866"/>
                  </a:lnTo>
                  <a:lnTo>
                    <a:pt x="152361" y="311119"/>
                  </a:lnTo>
                  <a:lnTo>
                    <a:pt x="0" y="206361"/>
                  </a:lnTo>
                  <a:lnTo>
                    <a:pt x="17994" y="54026"/>
                  </a:lnTo>
                  <a:lnTo>
                    <a:pt x="364305" y="0"/>
                  </a:lnTo>
                  <a:close/>
                </a:path>
              </a:pathLst>
            </a:custGeom>
            <a:ln w="73296">
              <a:solidFill>
                <a:srgbClr val="FFFFFF"/>
              </a:solidFill>
            </a:ln>
          </p:spPr>
          <p:txBody>
            <a:bodyPr wrap="square" lIns="0" tIns="0" rIns="0" bIns="0" rtlCol="0"/>
            <a:lstStyle/>
            <a:p>
              <a:endParaRPr sz="819"/>
            </a:p>
          </p:txBody>
        </p:sp>
        <p:sp>
          <p:nvSpPr>
            <p:cNvPr id="32" name="object 32"/>
            <p:cNvSpPr/>
            <p:nvPr/>
          </p:nvSpPr>
          <p:spPr>
            <a:xfrm>
              <a:off x="15775028" y="8617646"/>
              <a:ext cx="411480" cy="610235"/>
            </a:xfrm>
            <a:custGeom>
              <a:avLst/>
              <a:gdLst/>
              <a:ahLst/>
              <a:cxnLst/>
              <a:rect l="l" t="t" r="r" b="b"/>
              <a:pathLst>
                <a:path w="411480" h="610234">
                  <a:moveTo>
                    <a:pt x="357458" y="0"/>
                  </a:moveTo>
                  <a:lnTo>
                    <a:pt x="411359" y="551176"/>
                  </a:lnTo>
                  <a:lnTo>
                    <a:pt x="343709" y="600533"/>
                  </a:lnTo>
                  <a:lnTo>
                    <a:pt x="248817" y="609700"/>
                  </a:lnTo>
                  <a:lnTo>
                    <a:pt x="154759" y="598570"/>
                  </a:lnTo>
                  <a:lnTo>
                    <a:pt x="0" y="501294"/>
                  </a:lnTo>
                  <a:lnTo>
                    <a:pt x="37521" y="122056"/>
                  </a:lnTo>
                  <a:lnTo>
                    <a:pt x="192601" y="94033"/>
                  </a:lnTo>
                  <a:lnTo>
                    <a:pt x="195872" y="16876"/>
                  </a:lnTo>
                  <a:lnTo>
                    <a:pt x="357458" y="0"/>
                  </a:lnTo>
                  <a:close/>
                </a:path>
              </a:pathLst>
            </a:custGeom>
            <a:ln w="73296">
              <a:solidFill>
                <a:srgbClr val="FFFFFF"/>
              </a:solidFill>
            </a:ln>
          </p:spPr>
          <p:txBody>
            <a:bodyPr wrap="square" lIns="0" tIns="0" rIns="0" bIns="0" rtlCol="0"/>
            <a:lstStyle/>
            <a:p>
              <a:endParaRPr sz="819"/>
            </a:p>
          </p:txBody>
        </p:sp>
        <p:sp>
          <p:nvSpPr>
            <p:cNvPr id="33" name="object 33"/>
            <p:cNvSpPr/>
            <p:nvPr/>
          </p:nvSpPr>
          <p:spPr>
            <a:xfrm>
              <a:off x="15813885" y="8655233"/>
              <a:ext cx="335280" cy="534670"/>
            </a:xfrm>
            <a:custGeom>
              <a:avLst/>
              <a:gdLst/>
              <a:ahLst/>
              <a:cxnLst/>
              <a:rect l="l" t="t" r="r" b="b"/>
              <a:pathLst>
                <a:path w="335280" h="534670">
                  <a:moveTo>
                    <a:pt x="288249" y="0"/>
                  </a:moveTo>
                  <a:lnTo>
                    <a:pt x="335056" y="494439"/>
                  </a:lnTo>
                  <a:lnTo>
                    <a:pt x="293112" y="524375"/>
                  </a:lnTo>
                  <a:lnTo>
                    <a:pt x="206544" y="534346"/>
                  </a:lnTo>
                  <a:lnTo>
                    <a:pt x="123471" y="523219"/>
                  </a:lnTo>
                  <a:lnTo>
                    <a:pt x="0" y="452820"/>
                  </a:lnTo>
                  <a:lnTo>
                    <a:pt x="25958" y="111809"/>
                  </a:lnTo>
                  <a:lnTo>
                    <a:pt x="191640" y="85152"/>
                  </a:lnTo>
                  <a:lnTo>
                    <a:pt x="190883" y="14437"/>
                  </a:lnTo>
                  <a:lnTo>
                    <a:pt x="288249" y="0"/>
                  </a:lnTo>
                  <a:close/>
                </a:path>
              </a:pathLst>
            </a:custGeom>
            <a:ln w="73296">
              <a:solidFill>
                <a:srgbClr val="FF0000"/>
              </a:solidFill>
            </a:ln>
          </p:spPr>
          <p:txBody>
            <a:bodyPr wrap="square" lIns="0" tIns="0" rIns="0" bIns="0" rtlCol="0"/>
            <a:lstStyle/>
            <a:p>
              <a:endParaRPr sz="819"/>
            </a:p>
          </p:txBody>
        </p:sp>
        <p:sp>
          <p:nvSpPr>
            <p:cNvPr id="34" name="object 34"/>
            <p:cNvSpPr/>
            <p:nvPr/>
          </p:nvSpPr>
          <p:spPr>
            <a:xfrm>
              <a:off x="15175995" y="6588411"/>
              <a:ext cx="1688464" cy="753745"/>
            </a:xfrm>
            <a:custGeom>
              <a:avLst/>
              <a:gdLst/>
              <a:ahLst/>
              <a:cxnLst/>
              <a:rect l="l" t="t" r="r" b="b"/>
              <a:pathLst>
                <a:path w="1688465" h="753745">
                  <a:moveTo>
                    <a:pt x="0" y="0"/>
                  </a:moveTo>
                  <a:lnTo>
                    <a:pt x="33467" y="14932"/>
                  </a:lnTo>
                  <a:lnTo>
                    <a:pt x="1654564" y="738234"/>
                  </a:lnTo>
                  <a:lnTo>
                    <a:pt x="1688032" y="753167"/>
                  </a:lnTo>
                </a:path>
              </a:pathLst>
            </a:custGeom>
            <a:ln w="73296">
              <a:solidFill>
                <a:srgbClr val="FFD932"/>
              </a:solidFill>
            </a:ln>
          </p:spPr>
          <p:txBody>
            <a:bodyPr wrap="square" lIns="0" tIns="0" rIns="0" bIns="0" rtlCol="0"/>
            <a:lstStyle/>
            <a:p>
              <a:endParaRPr sz="819"/>
            </a:p>
          </p:txBody>
        </p:sp>
        <p:sp>
          <p:nvSpPr>
            <p:cNvPr id="35" name="object 35"/>
            <p:cNvSpPr/>
            <p:nvPr/>
          </p:nvSpPr>
          <p:spPr>
            <a:xfrm>
              <a:off x="14945539" y="6471392"/>
              <a:ext cx="2149475" cy="987425"/>
            </a:xfrm>
            <a:custGeom>
              <a:avLst/>
              <a:gdLst/>
              <a:ahLst/>
              <a:cxnLst/>
              <a:rect l="l" t="t" r="r" b="b"/>
              <a:pathLst>
                <a:path w="2149475" h="987425">
                  <a:moveTo>
                    <a:pt x="322795" y="0"/>
                  </a:moveTo>
                  <a:lnTo>
                    <a:pt x="0" y="14198"/>
                  </a:lnTo>
                  <a:lnTo>
                    <a:pt x="205041" y="263918"/>
                  </a:lnTo>
                  <a:lnTo>
                    <a:pt x="322795" y="0"/>
                  </a:lnTo>
                  <a:close/>
                </a:path>
                <a:path w="2149475" h="987425">
                  <a:moveTo>
                    <a:pt x="2148929" y="973010"/>
                  </a:moveTo>
                  <a:lnTo>
                    <a:pt x="1943887" y="723303"/>
                  </a:lnTo>
                  <a:lnTo>
                    <a:pt x="1826133" y="987221"/>
                  </a:lnTo>
                  <a:lnTo>
                    <a:pt x="2148929" y="973010"/>
                  </a:lnTo>
                  <a:close/>
                </a:path>
              </a:pathLst>
            </a:custGeom>
            <a:solidFill>
              <a:srgbClr val="FFD932"/>
            </a:solidFill>
          </p:spPr>
          <p:txBody>
            <a:bodyPr wrap="square" lIns="0" tIns="0" rIns="0" bIns="0" rtlCol="0"/>
            <a:lstStyle/>
            <a:p>
              <a:endParaRPr sz="819"/>
            </a:p>
          </p:txBody>
        </p:sp>
        <p:sp>
          <p:nvSpPr>
            <p:cNvPr id="36" name="object 36"/>
            <p:cNvSpPr/>
            <p:nvPr/>
          </p:nvSpPr>
          <p:spPr>
            <a:xfrm>
              <a:off x="16422453" y="7005192"/>
              <a:ext cx="424815" cy="424815"/>
            </a:xfrm>
            <a:custGeom>
              <a:avLst/>
              <a:gdLst/>
              <a:ahLst/>
              <a:cxnLst/>
              <a:rect l="l" t="t" r="r" b="b"/>
              <a:pathLst>
                <a:path w="424815" h="424815">
                  <a:moveTo>
                    <a:pt x="424365" y="71670"/>
                  </a:moveTo>
                  <a:lnTo>
                    <a:pt x="390152" y="42892"/>
                  </a:lnTo>
                  <a:lnTo>
                    <a:pt x="350956" y="21215"/>
                  </a:lnTo>
                  <a:lnTo>
                    <a:pt x="308151" y="6848"/>
                  </a:lnTo>
                  <a:lnTo>
                    <a:pt x="263112" y="0"/>
                  </a:lnTo>
                  <a:lnTo>
                    <a:pt x="217214" y="879"/>
                  </a:lnTo>
                  <a:lnTo>
                    <a:pt x="171832" y="9696"/>
                  </a:lnTo>
                  <a:lnTo>
                    <a:pt x="128341" y="26658"/>
                  </a:lnTo>
                  <a:lnTo>
                    <a:pt x="83132" y="56334"/>
                  </a:lnTo>
                  <a:lnTo>
                    <a:pt x="47500" y="93981"/>
                  </a:lnTo>
                  <a:lnTo>
                    <a:pt x="21621" y="137659"/>
                  </a:lnTo>
                  <a:lnTo>
                    <a:pt x="5671" y="185429"/>
                  </a:lnTo>
                  <a:lnTo>
                    <a:pt x="0" y="235876"/>
                  </a:lnTo>
                  <a:lnTo>
                    <a:pt x="5907" y="285211"/>
                  </a:lnTo>
                  <a:lnTo>
                    <a:pt x="24202" y="331482"/>
                  </a:lnTo>
                  <a:lnTo>
                    <a:pt x="55694" y="372743"/>
                  </a:lnTo>
                  <a:lnTo>
                    <a:pt x="95394" y="403472"/>
                  </a:lnTo>
                  <a:lnTo>
                    <a:pt x="141644" y="424690"/>
                  </a:lnTo>
                  <a:lnTo>
                    <a:pt x="177678" y="417852"/>
                  </a:lnTo>
                </a:path>
              </a:pathLst>
            </a:custGeom>
            <a:ln w="73296">
              <a:solidFill>
                <a:srgbClr val="FFD932"/>
              </a:solidFill>
            </a:ln>
          </p:spPr>
          <p:txBody>
            <a:bodyPr wrap="square" lIns="0" tIns="0" rIns="0" bIns="0" rtlCol="0"/>
            <a:lstStyle/>
            <a:p>
              <a:endParaRPr sz="819"/>
            </a:p>
          </p:txBody>
        </p:sp>
        <p:sp>
          <p:nvSpPr>
            <p:cNvPr id="37" name="object 37"/>
            <p:cNvSpPr/>
            <p:nvPr/>
          </p:nvSpPr>
          <p:spPr>
            <a:xfrm>
              <a:off x="16537193" y="7287913"/>
              <a:ext cx="311150" cy="284480"/>
            </a:xfrm>
            <a:custGeom>
              <a:avLst/>
              <a:gdLst/>
              <a:ahLst/>
              <a:cxnLst/>
              <a:rect l="l" t="t" r="r" b="b"/>
              <a:pathLst>
                <a:path w="311150" h="284479">
                  <a:moveTo>
                    <a:pt x="0" y="0"/>
                  </a:moveTo>
                  <a:lnTo>
                    <a:pt x="53872" y="283929"/>
                  </a:lnTo>
                  <a:lnTo>
                    <a:pt x="310870" y="88085"/>
                  </a:lnTo>
                  <a:lnTo>
                    <a:pt x="0" y="0"/>
                  </a:lnTo>
                  <a:close/>
                </a:path>
              </a:pathLst>
            </a:custGeom>
            <a:solidFill>
              <a:srgbClr val="FFD932"/>
            </a:solidFill>
          </p:spPr>
          <p:txBody>
            <a:bodyPr wrap="square" lIns="0" tIns="0" rIns="0" bIns="0" rtlCol="0"/>
            <a:lstStyle/>
            <a:p>
              <a:endParaRPr sz="819"/>
            </a:p>
          </p:txBody>
        </p:sp>
      </p:grpSp>
      <p:sp>
        <p:nvSpPr>
          <p:cNvPr id="38" name="object 38"/>
          <p:cNvSpPr txBox="1"/>
          <p:nvPr/>
        </p:nvSpPr>
        <p:spPr>
          <a:xfrm rot="1620000">
            <a:off x="6055462" y="3970833"/>
            <a:ext cx="409909" cy="115416"/>
          </a:xfrm>
          <a:prstGeom prst="rect">
            <a:avLst/>
          </a:prstGeom>
        </p:spPr>
        <p:txBody>
          <a:bodyPr vert="horz" wrap="square" lIns="0" tIns="0" rIns="0" bIns="0" rtlCol="0">
            <a:spAutoFit/>
          </a:bodyPr>
          <a:lstStyle/>
          <a:p>
            <a:pPr>
              <a:lnSpc>
                <a:spcPts val="901"/>
              </a:lnSpc>
            </a:pPr>
            <a:r>
              <a:rPr sz="887" spc="11" dirty="0">
                <a:solidFill>
                  <a:srgbClr val="FFFFFF"/>
                </a:solidFill>
                <a:latin typeface="Arial"/>
                <a:cs typeface="Arial"/>
              </a:rPr>
              <a:t>radiator</a:t>
            </a:r>
            <a:endParaRPr sz="887">
              <a:latin typeface="Arial"/>
              <a:cs typeface="Arial"/>
            </a:endParaRPr>
          </a:p>
        </p:txBody>
      </p:sp>
      <p:sp>
        <p:nvSpPr>
          <p:cNvPr id="39" name="object 39"/>
          <p:cNvSpPr txBox="1"/>
          <p:nvPr/>
        </p:nvSpPr>
        <p:spPr>
          <a:xfrm rot="1620000">
            <a:off x="6036914" y="4093884"/>
            <a:ext cx="321656" cy="115416"/>
          </a:xfrm>
          <a:prstGeom prst="rect">
            <a:avLst/>
          </a:prstGeom>
        </p:spPr>
        <p:txBody>
          <a:bodyPr vert="horz" wrap="square" lIns="0" tIns="0" rIns="0" bIns="0" rtlCol="0">
            <a:spAutoFit/>
          </a:bodyPr>
          <a:lstStyle/>
          <a:p>
            <a:pPr>
              <a:lnSpc>
                <a:spcPts val="901"/>
              </a:lnSpc>
            </a:pPr>
            <a:r>
              <a:rPr sz="887" spc="7" dirty="0">
                <a:solidFill>
                  <a:srgbClr val="FFFFFF"/>
                </a:solidFill>
                <a:latin typeface="Arial"/>
                <a:cs typeface="Arial"/>
              </a:rPr>
              <a:t>shield</a:t>
            </a:r>
            <a:endParaRPr sz="887">
              <a:latin typeface="Arial"/>
              <a:cs typeface="Arial"/>
            </a:endParaRPr>
          </a:p>
        </p:txBody>
      </p:sp>
      <p:sp>
        <p:nvSpPr>
          <p:cNvPr id="40" name="object 40"/>
          <p:cNvSpPr txBox="1"/>
          <p:nvPr/>
        </p:nvSpPr>
        <p:spPr>
          <a:xfrm>
            <a:off x="7650879" y="3955255"/>
            <a:ext cx="828851" cy="143803"/>
          </a:xfrm>
          <a:prstGeom prst="rect">
            <a:avLst/>
          </a:prstGeom>
        </p:spPr>
        <p:txBody>
          <a:bodyPr vert="horz" wrap="square" lIns="0" tIns="7220" rIns="0" bIns="0" rtlCol="0">
            <a:spAutoFit/>
          </a:bodyPr>
          <a:lstStyle/>
          <a:p>
            <a:pPr marL="5776">
              <a:spcBef>
                <a:spcPts val="57"/>
              </a:spcBef>
            </a:pPr>
            <a:r>
              <a:rPr sz="887" spc="14" dirty="0">
                <a:solidFill>
                  <a:srgbClr val="ADD8E6"/>
                </a:solidFill>
                <a:latin typeface="Arial"/>
                <a:cs typeface="Arial"/>
              </a:rPr>
              <a:t>X-band</a:t>
            </a:r>
            <a:r>
              <a:rPr sz="887" spc="-18" dirty="0">
                <a:solidFill>
                  <a:srgbClr val="ADD8E6"/>
                </a:solidFill>
                <a:latin typeface="Arial"/>
                <a:cs typeface="Arial"/>
              </a:rPr>
              <a:t> </a:t>
            </a:r>
            <a:r>
              <a:rPr sz="887" spc="2" dirty="0">
                <a:solidFill>
                  <a:srgbClr val="ADD8E6"/>
                </a:solidFill>
                <a:latin typeface="Arial"/>
                <a:cs typeface="Arial"/>
              </a:rPr>
              <a:t>antenna</a:t>
            </a:r>
            <a:endParaRPr sz="887">
              <a:latin typeface="Arial"/>
              <a:cs typeface="Arial"/>
            </a:endParaRPr>
          </a:p>
        </p:txBody>
      </p:sp>
      <p:sp>
        <p:nvSpPr>
          <p:cNvPr id="41" name="TextBox 40">
            <a:extLst>
              <a:ext uri="{FF2B5EF4-FFF2-40B4-BE49-F238E27FC236}">
                <a16:creationId xmlns:a16="http://schemas.microsoft.com/office/drawing/2014/main" id="{13406D70-6AC1-4201-A289-95DC660EF1DF}"/>
              </a:ext>
            </a:extLst>
          </p:cNvPr>
          <p:cNvSpPr txBox="1"/>
          <p:nvPr/>
        </p:nvSpPr>
        <p:spPr>
          <a:xfrm>
            <a:off x="0" y="4852584"/>
            <a:ext cx="3010746" cy="307777"/>
          </a:xfrm>
          <a:prstGeom prst="rect">
            <a:avLst/>
          </a:prstGeom>
          <a:noFill/>
        </p:spPr>
        <p:txBody>
          <a:bodyPr wrap="square" rtlCol="0">
            <a:spAutoFit/>
          </a:bodyPr>
          <a:lstStyle/>
          <a:p>
            <a:r>
              <a:rPr lang="en-US" sz="1400" spc="-5" dirty="0">
                <a:solidFill>
                  <a:srgbClr val="FFFFFF"/>
                </a:solidFill>
              </a:rPr>
              <a:t>Joshua</a:t>
            </a:r>
            <a:r>
              <a:rPr lang="en-US" sz="1400" spc="-14" dirty="0">
                <a:solidFill>
                  <a:srgbClr val="FFFFFF"/>
                </a:solidFill>
              </a:rPr>
              <a:t> </a:t>
            </a:r>
            <a:r>
              <a:rPr lang="en-US" sz="1400" spc="-2" dirty="0" err="1">
                <a:solidFill>
                  <a:srgbClr val="FFFFFF"/>
                </a:solidFill>
              </a:rPr>
              <a:t>Benmergui</a:t>
            </a:r>
            <a:endParaRPr lang="en-US" sz="14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62651" y="538406"/>
            <a:ext cx="9018697" cy="494341"/>
          </a:xfrm>
          <a:prstGeom prst="rect">
            <a:avLst/>
          </a:prstGeom>
        </p:spPr>
        <p:txBody>
          <a:bodyPr vert="horz" wrap="square" lIns="0" tIns="57760" rIns="0" bIns="0" rtlCol="0" anchor="t" anchorCtr="0">
            <a:spAutoFit/>
          </a:bodyPr>
          <a:lstStyle/>
          <a:p>
            <a:pPr marL="5776" marR="2310">
              <a:lnSpc>
                <a:spcPts val="1719"/>
              </a:lnSpc>
              <a:spcBef>
                <a:spcPts val="455"/>
              </a:spcBef>
            </a:pPr>
            <a:r>
              <a:rPr sz="1774" spc="-45" dirty="0"/>
              <a:t>We</a:t>
            </a:r>
            <a:r>
              <a:rPr sz="1774" spc="-70" dirty="0"/>
              <a:t> </a:t>
            </a:r>
            <a:r>
              <a:rPr sz="1774" spc="-9" dirty="0"/>
              <a:t>are</a:t>
            </a:r>
            <a:r>
              <a:rPr sz="1774" spc="-68" dirty="0"/>
              <a:t> </a:t>
            </a:r>
            <a:r>
              <a:rPr sz="1774" spc="-9" dirty="0"/>
              <a:t>tasked</a:t>
            </a:r>
            <a:r>
              <a:rPr sz="1774" spc="-68" dirty="0"/>
              <a:t> </a:t>
            </a:r>
            <a:r>
              <a:rPr sz="1774" spc="-16" dirty="0"/>
              <a:t>with</a:t>
            </a:r>
            <a:r>
              <a:rPr sz="1774" spc="-68" dirty="0"/>
              <a:t> </a:t>
            </a:r>
            <a:r>
              <a:rPr sz="1774" spc="-32" dirty="0"/>
              <a:t>measuring</a:t>
            </a:r>
            <a:r>
              <a:rPr sz="1774" spc="-68" dirty="0"/>
              <a:t> </a:t>
            </a:r>
            <a:r>
              <a:rPr sz="1774" spc="-18" dirty="0"/>
              <a:t>and</a:t>
            </a:r>
            <a:r>
              <a:rPr sz="1774" spc="-68" dirty="0"/>
              <a:t> </a:t>
            </a:r>
            <a:r>
              <a:rPr sz="1774" spc="-34" dirty="0"/>
              <a:t>monitoring</a:t>
            </a:r>
            <a:r>
              <a:rPr sz="1774" spc="-68" dirty="0"/>
              <a:t> </a:t>
            </a:r>
            <a:r>
              <a:rPr sz="1774" spc="-11" dirty="0"/>
              <a:t>methane</a:t>
            </a:r>
            <a:r>
              <a:rPr sz="1774" spc="-68" dirty="0"/>
              <a:t> </a:t>
            </a:r>
            <a:r>
              <a:rPr sz="1774" spc="-43" dirty="0"/>
              <a:t>emissions </a:t>
            </a:r>
            <a:r>
              <a:rPr sz="1774" spc="-487" dirty="0"/>
              <a:t> </a:t>
            </a:r>
            <a:r>
              <a:rPr sz="1774" spc="-23" dirty="0"/>
              <a:t>from</a:t>
            </a:r>
            <a:r>
              <a:rPr sz="1774" spc="-68" dirty="0"/>
              <a:t> </a:t>
            </a:r>
            <a:r>
              <a:rPr sz="1774" spc="18" dirty="0"/>
              <a:t>at</a:t>
            </a:r>
            <a:r>
              <a:rPr sz="1774" spc="-68" dirty="0"/>
              <a:t> </a:t>
            </a:r>
            <a:r>
              <a:rPr sz="1774" spc="-20" dirty="0"/>
              <a:t>least</a:t>
            </a:r>
            <a:r>
              <a:rPr sz="1774" spc="-68" dirty="0"/>
              <a:t> </a:t>
            </a:r>
            <a:r>
              <a:rPr sz="1774" spc="48" dirty="0"/>
              <a:t>80%</a:t>
            </a:r>
            <a:r>
              <a:rPr sz="1774" spc="-68" dirty="0"/>
              <a:t> </a:t>
            </a:r>
            <a:r>
              <a:rPr sz="1774" spc="-14" dirty="0"/>
              <a:t>of</a:t>
            </a:r>
            <a:r>
              <a:rPr sz="1774" spc="-66" dirty="0"/>
              <a:t> </a:t>
            </a:r>
            <a:r>
              <a:rPr sz="1774" spc="-32" dirty="0"/>
              <a:t>global</a:t>
            </a:r>
            <a:r>
              <a:rPr sz="1774" spc="-68" dirty="0"/>
              <a:t> </a:t>
            </a:r>
            <a:r>
              <a:rPr sz="1774" spc="-45" dirty="0"/>
              <a:t>oil</a:t>
            </a:r>
            <a:r>
              <a:rPr sz="1774" spc="-68" dirty="0"/>
              <a:t> </a:t>
            </a:r>
            <a:r>
              <a:rPr sz="1774" spc="-18" dirty="0"/>
              <a:t>and</a:t>
            </a:r>
            <a:r>
              <a:rPr sz="1774" spc="-68" dirty="0"/>
              <a:t> </a:t>
            </a:r>
            <a:r>
              <a:rPr sz="1774" spc="-20" dirty="0"/>
              <a:t>gas</a:t>
            </a:r>
            <a:r>
              <a:rPr sz="1774" spc="-68" dirty="0"/>
              <a:t> </a:t>
            </a:r>
            <a:r>
              <a:rPr sz="1774" spc="-39" dirty="0"/>
              <a:t>production.</a:t>
            </a:r>
            <a:endParaRPr sz="1774" dirty="0"/>
          </a:p>
        </p:txBody>
      </p:sp>
      <p:pic>
        <p:nvPicPr>
          <p:cNvPr id="3" name="object 3"/>
          <p:cNvPicPr/>
          <p:nvPr/>
        </p:nvPicPr>
        <p:blipFill>
          <a:blip r:embed="rId2" cstate="print"/>
          <a:stretch>
            <a:fillRect/>
          </a:stretch>
        </p:blipFill>
        <p:spPr>
          <a:xfrm>
            <a:off x="2780449" y="4318473"/>
            <a:ext cx="4387368" cy="416637"/>
          </a:xfrm>
          <a:prstGeom prst="rect">
            <a:avLst/>
          </a:prstGeom>
        </p:spPr>
      </p:pic>
      <p:sp>
        <p:nvSpPr>
          <p:cNvPr id="4" name="object 4"/>
          <p:cNvSpPr txBox="1"/>
          <p:nvPr/>
        </p:nvSpPr>
        <p:spPr>
          <a:xfrm>
            <a:off x="0" y="1149538"/>
            <a:ext cx="2789485" cy="3585572"/>
          </a:xfrm>
          <a:prstGeom prst="rect">
            <a:avLst/>
          </a:prstGeom>
        </p:spPr>
        <p:txBody>
          <a:bodyPr vert="horz" wrap="square" lIns="0" tIns="57760" rIns="0" bIns="0" rtlCol="0">
            <a:spAutoFit/>
          </a:bodyPr>
          <a:lstStyle/>
          <a:p>
            <a:pPr marL="27725">
              <a:spcBef>
                <a:spcPts val="455"/>
              </a:spcBef>
            </a:pPr>
            <a:r>
              <a:rPr sz="1774" b="1" spc="-7" dirty="0">
                <a:latin typeface="Arial"/>
                <a:cs typeface="Arial"/>
              </a:rPr>
              <a:t>Here</a:t>
            </a:r>
            <a:r>
              <a:rPr sz="1774" b="1" spc="-73" dirty="0">
                <a:latin typeface="Arial"/>
                <a:cs typeface="Arial"/>
              </a:rPr>
              <a:t> </a:t>
            </a:r>
            <a:r>
              <a:rPr sz="1774" b="1" spc="-50" dirty="0">
                <a:latin typeface="Arial"/>
                <a:cs typeface="Arial"/>
              </a:rPr>
              <a:t>is</a:t>
            </a:r>
            <a:r>
              <a:rPr sz="1774" b="1" spc="-73" dirty="0">
                <a:latin typeface="Arial"/>
                <a:cs typeface="Arial"/>
              </a:rPr>
              <a:t> </a:t>
            </a:r>
            <a:r>
              <a:rPr sz="1774" b="1" spc="-30" dirty="0">
                <a:latin typeface="Arial"/>
                <a:cs typeface="Arial"/>
              </a:rPr>
              <a:t>our</a:t>
            </a:r>
            <a:r>
              <a:rPr sz="1774" b="1" spc="-73" dirty="0">
                <a:latin typeface="Arial"/>
                <a:cs typeface="Arial"/>
              </a:rPr>
              <a:t> </a:t>
            </a:r>
            <a:r>
              <a:rPr lang="en-US" sz="1774" b="1" spc="-73" dirty="0">
                <a:latin typeface="Arial"/>
                <a:cs typeface="Arial"/>
              </a:rPr>
              <a:t>O&amp;G </a:t>
            </a:r>
            <a:r>
              <a:rPr sz="1774" b="1" spc="-14" dirty="0">
                <a:latin typeface="Arial"/>
                <a:cs typeface="Arial"/>
              </a:rPr>
              <a:t>target</a:t>
            </a:r>
            <a:r>
              <a:rPr sz="1774" b="1" spc="-73" dirty="0">
                <a:latin typeface="Arial"/>
                <a:cs typeface="Arial"/>
              </a:rPr>
              <a:t> </a:t>
            </a:r>
            <a:r>
              <a:rPr sz="1774" b="1" spc="-7" dirty="0">
                <a:latin typeface="Arial"/>
                <a:cs typeface="Arial"/>
              </a:rPr>
              <a:t>deck</a:t>
            </a:r>
            <a:endParaRPr sz="1774" dirty="0">
              <a:latin typeface="Arial"/>
              <a:cs typeface="Arial"/>
            </a:endParaRPr>
          </a:p>
          <a:p>
            <a:pPr marL="131403" indent="-114364">
              <a:spcBef>
                <a:spcPts val="694"/>
              </a:spcBef>
              <a:buSzPct val="123728"/>
              <a:buChar char="•"/>
              <a:tabLst>
                <a:tab pos="131692" algn="l"/>
              </a:tabLst>
            </a:pPr>
            <a:r>
              <a:rPr sz="1342" spc="2" dirty="0">
                <a:latin typeface="Arial"/>
                <a:cs typeface="Arial"/>
              </a:rPr>
              <a:t>307</a:t>
            </a:r>
            <a:r>
              <a:rPr sz="1342" spc="-2" dirty="0">
                <a:latin typeface="Arial"/>
                <a:cs typeface="Arial"/>
              </a:rPr>
              <a:t> </a:t>
            </a:r>
            <a:r>
              <a:rPr sz="1342" spc="7" dirty="0">
                <a:latin typeface="Arial"/>
                <a:cs typeface="Arial"/>
              </a:rPr>
              <a:t>targets</a:t>
            </a:r>
            <a:r>
              <a:rPr sz="1342" dirty="0">
                <a:latin typeface="Arial"/>
                <a:cs typeface="Arial"/>
              </a:rPr>
              <a:t> </a:t>
            </a:r>
            <a:r>
              <a:rPr sz="1342" spc="14" dirty="0">
                <a:latin typeface="Arial"/>
                <a:cs typeface="Arial"/>
              </a:rPr>
              <a:t>200km</a:t>
            </a:r>
            <a:r>
              <a:rPr sz="1342" dirty="0">
                <a:latin typeface="Arial"/>
                <a:cs typeface="Arial"/>
              </a:rPr>
              <a:t> </a:t>
            </a:r>
            <a:r>
              <a:rPr sz="1342" spc="27" dirty="0">
                <a:latin typeface="Arial"/>
                <a:cs typeface="Arial"/>
              </a:rPr>
              <a:t>x</a:t>
            </a:r>
            <a:r>
              <a:rPr sz="1342" dirty="0">
                <a:latin typeface="Arial"/>
                <a:cs typeface="Arial"/>
              </a:rPr>
              <a:t> </a:t>
            </a:r>
            <a:r>
              <a:rPr sz="1342" spc="14" dirty="0">
                <a:latin typeface="Arial"/>
                <a:cs typeface="Arial"/>
              </a:rPr>
              <a:t>200km</a:t>
            </a:r>
            <a:endParaRPr sz="1342" dirty="0">
              <a:latin typeface="Arial"/>
              <a:cs typeface="Arial"/>
            </a:endParaRPr>
          </a:p>
          <a:p>
            <a:pPr marL="131403" indent="-114364">
              <a:spcBef>
                <a:spcPts val="2"/>
              </a:spcBef>
              <a:buSzPct val="123728"/>
              <a:buChar char="•"/>
              <a:tabLst>
                <a:tab pos="131692" algn="l"/>
              </a:tabLst>
            </a:pPr>
            <a:r>
              <a:rPr sz="1342" spc="55" dirty="0">
                <a:latin typeface="Arial"/>
                <a:cs typeface="Arial"/>
              </a:rPr>
              <a:t>91%</a:t>
            </a:r>
            <a:r>
              <a:rPr sz="1342" spc="-9" dirty="0">
                <a:latin typeface="Arial"/>
                <a:cs typeface="Arial"/>
              </a:rPr>
              <a:t> </a:t>
            </a:r>
            <a:r>
              <a:rPr sz="1342" spc="27" dirty="0">
                <a:latin typeface="Arial"/>
                <a:cs typeface="Arial"/>
              </a:rPr>
              <a:t>of</a:t>
            </a:r>
            <a:r>
              <a:rPr sz="1342" spc="-7" dirty="0">
                <a:latin typeface="Arial"/>
                <a:cs typeface="Arial"/>
              </a:rPr>
              <a:t> </a:t>
            </a:r>
            <a:r>
              <a:rPr sz="1342" spc="14" dirty="0">
                <a:latin typeface="Arial"/>
                <a:cs typeface="Arial"/>
              </a:rPr>
              <a:t>global</a:t>
            </a:r>
            <a:endParaRPr sz="1342" dirty="0">
              <a:latin typeface="Arial"/>
              <a:cs typeface="Arial"/>
            </a:endParaRPr>
          </a:p>
          <a:p>
            <a:pPr marL="131403">
              <a:spcBef>
                <a:spcPts val="2"/>
              </a:spcBef>
            </a:pPr>
            <a:r>
              <a:rPr sz="1342" spc="9" dirty="0">
                <a:latin typeface="Arial"/>
                <a:cs typeface="Arial"/>
              </a:rPr>
              <a:t>oil</a:t>
            </a:r>
            <a:r>
              <a:rPr sz="1342" spc="-5" dirty="0">
                <a:latin typeface="Arial"/>
                <a:cs typeface="Arial"/>
              </a:rPr>
              <a:t> </a:t>
            </a:r>
            <a:r>
              <a:rPr sz="1342" spc="11" dirty="0">
                <a:latin typeface="Arial"/>
                <a:cs typeface="Arial"/>
              </a:rPr>
              <a:t>and</a:t>
            </a:r>
            <a:r>
              <a:rPr sz="1342" spc="-2" dirty="0">
                <a:latin typeface="Arial"/>
                <a:cs typeface="Arial"/>
              </a:rPr>
              <a:t> </a:t>
            </a:r>
            <a:r>
              <a:rPr sz="1342" spc="2" dirty="0">
                <a:latin typeface="Arial"/>
                <a:cs typeface="Arial"/>
              </a:rPr>
              <a:t>gas</a:t>
            </a:r>
            <a:r>
              <a:rPr sz="1342" spc="-5" dirty="0">
                <a:latin typeface="Arial"/>
                <a:cs typeface="Arial"/>
              </a:rPr>
              <a:t> </a:t>
            </a:r>
            <a:r>
              <a:rPr sz="1342" spc="25" dirty="0">
                <a:latin typeface="Arial"/>
                <a:cs typeface="Arial"/>
              </a:rPr>
              <a:t>production</a:t>
            </a:r>
            <a:endParaRPr sz="1342" dirty="0">
              <a:latin typeface="Arial"/>
              <a:cs typeface="Arial"/>
            </a:endParaRPr>
          </a:p>
          <a:p>
            <a:pPr marL="131403" indent="-114364">
              <a:spcBef>
                <a:spcPts val="2"/>
              </a:spcBef>
              <a:buSzPct val="123728"/>
              <a:buChar char="•"/>
              <a:tabLst>
                <a:tab pos="131692" algn="l"/>
              </a:tabLst>
            </a:pPr>
            <a:r>
              <a:rPr sz="1342" spc="2" dirty="0">
                <a:latin typeface="Arial"/>
                <a:cs typeface="Arial"/>
              </a:rPr>
              <a:t>1.3</a:t>
            </a:r>
            <a:r>
              <a:rPr sz="1342" spc="-7" dirty="0">
                <a:latin typeface="Arial"/>
                <a:cs typeface="Arial"/>
              </a:rPr>
              <a:t> </a:t>
            </a:r>
            <a:r>
              <a:rPr sz="1342" spc="9" dirty="0">
                <a:latin typeface="Arial"/>
                <a:cs typeface="Arial"/>
              </a:rPr>
              <a:t>million</a:t>
            </a:r>
            <a:r>
              <a:rPr sz="1342" spc="-7" dirty="0">
                <a:latin typeface="Arial"/>
                <a:cs typeface="Arial"/>
              </a:rPr>
              <a:t> </a:t>
            </a:r>
            <a:r>
              <a:rPr sz="1342" spc="23" dirty="0">
                <a:latin typeface="Arial"/>
                <a:cs typeface="Arial"/>
              </a:rPr>
              <a:t>km</a:t>
            </a:r>
            <a:r>
              <a:rPr sz="1330" spc="34" baseline="19943" dirty="0">
                <a:latin typeface="Arial"/>
                <a:cs typeface="Arial"/>
              </a:rPr>
              <a:t>2</a:t>
            </a:r>
            <a:endParaRPr sz="1330" baseline="19943" dirty="0">
              <a:latin typeface="Arial"/>
              <a:cs typeface="Arial"/>
            </a:endParaRPr>
          </a:p>
          <a:p>
            <a:pPr marL="131403" marR="845023" indent="-114364">
              <a:spcBef>
                <a:spcPts val="2"/>
              </a:spcBef>
              <a:buSzPct val="123728"/>
              <a:buChar char="•"/>
              <a:tabLst>
                <a:tab pos="131692" algn="l"/>
              </a:tabLst>
            </a:pPr>
            <a:r>
              <a:rPr sz="1342" spc="11" dirty="0">
                <a:latin typeface="Arial"/>
                <a:cs typeface="Arial"/>
              </a:rPr>
              <a:t>Inject </a:t>
            </a:r>
            <a:r>
              <a:rPr sz="1342" spc="-23" dirty="0">
                <a:latin typeface="Arial"/>
                <a:cs typeface="Arial"/>
              </a:rPr>
              <a:t>a </a:t>
            </a:r>
            <a:r>
              <a:rPr sz="1342" spc="11" dirty="0">
                <a:latin typeface="Arial"/>
                <a:cs typeface="Arial"/>
              </a:rPr>
              <a:t>new </a:t>
            </a:r>
            <a:r>
              <a:rPr sz="1342" spc="9" dirty="0">
                <a:latin typeface="Arial"/>
                <a:cs typeface="Arial"/>
              </a:rPr>
              <a:t>target </a:t>
            </a:r>
            <a:r>
              <a:rPr sz="1342" spc="-366" dirty="0">
                <a:latin typeface="Arial"/>
                <a:cs typeface="Arial"/>
              </a:rPr>
              <a:t> </a:t>
            </a:r>
            <a:r>
              <a:rPr sz="1342" spc="-9" dirty="0">
                <a:latin typeface="Arial"/>
                <a:cs typeface="Arial"/>
              </a:rPr>
              <a:t>as</a:t>
            </a:r>
            <a:r>
              <a:rPr sz="1342" spc="-2" dirty="0">
                <a:latin typeface="Arial"/>
                <a:cs typeface="Arial"/>
              </a:rPr>
              <a:t> </a:t>
            </a:r>
            <a:r>
              <a:rPr sz="1342" spc="2" dirty="0">
                <a:latin typeface="Arial"/>
                <a:cs typeface="Arial"/>
              </a:rPr>
              <a:t>late</a:t>
            </a:r>
            <a:r>
              <a:rPr sz="1342" spc="-2" dirty="0">
                <a:latin typeface="Arial"/>
                <a:cs typeface="Arial"/>
              </a:rPr>
              <a:t> </a:t>
            </a:r>
            <a:r>
              <a:rPr sz="1342" spc="-9" dirty="0">
                <a:latin typeface="Arial"/>
                <a:cs typeface="Arial"/>
              </a:rPr>
              <a:t>as</a:t>
            </a:r>
            <a:r>
              <a:rPr sz="1342" spc="-2" dirty="0">
                <a:latin typeface="Arial"/>
                <a:cs typeface="Arial"/>
              </a:rPr>
              <a:t> </a:t>
            </a:r>
            <a:r>
              <a:rPr sz="1342" spc="2" dirty="0">
                <a:latin typeface="Arial"/>
                <a:cs typeface="Arial"/>
              </a:rPr>
              <a:t>1</a:t>
            </a:r>
            <a:r>
              <a:rPr sz="1342" dirty="0">
                <a:latin typeface="Arial"/>
                <a:cs typeface="Arial"/>
              </a:rPr>
              <a:t> </a:t>
            </a:r>
            <a:r>
              <a:rPr sz="1342" spc="11" dirty="0">
                <a:latin typeface="Arial"/>
                <a:cs typeface="Arial"/>
              </a:rPr>
              <a:t>day </a:t>
            </a:r>
            <a:r>
              <a:rPr sz="1342" spc="14" dirty="0">
                <a:latin typeface="Arial"/>
                <a:cs typeface="Arial"/>
              </a:rPr>
              <a:t> </a:t>
            </a:r>
            <a:r>
              <a:rPr sz="1342" spc="7" dirty="0">
                <a:latin typeface="Arial"/>
                <a:cs typeface="Arial"/>
              </a:rPr>
              <a:t>before</a:t>
            </a:r>
            <a:r>
              <a:rPr sz="1342" spc="-25" dirty="0">
                <a:latin typeface="Arial"/>
                <a:cs typeface="Arial"/>
              </a:rPr>
              <a:t> </a:t>
            </a:r>
            <a:r>
              <a:rPr sz="1342" spc="11" dirty="0">
                <a:latin typeface="Arial"/>
                <a:cs typeface="Arial"/>
              </a:rPr>
              <a:t>observation</a:t>
            </a:r>
            <a:endParaRPr lang="en-US" sz="1342" spc="11" dirty="0">
              <a:latin typeface="Arial"/>
              <a:cs typeface="Arial"/>
            </a:endParaRPr>
          </a:p>
          <a:p>
            <a:pPr marL="131403" marR="845023" indent="-114364">
              <a:spcBef>
                <a:spcPts val="2"/>
              </a:spcBef>
              <a:buSzPct val="123728"/>
              <a:buChar char="•"/>
              <a:tabLst>
                <a:tab pos="131692" algn="l"/>
              </a:tabLst>
            </a:pPr>
            <a:endParaRPr lang="en-US" sz="1342" spc="11" dirty="0">
              <a:latin typeface="Arial"/>
              <a:cs typeface="Arial"/>
            </a:endParaRPr>
          </a:p>
          <a:p>
            <a:pPr marL="131403" marR="845023" indent="-114364">
              <a:spcBef>
                <a:spcPts val="2"/>
              </a:spcBef>
              <a:buSzPct val="123728"/>
              <a:buChar char="•"/>
              <a:tabLst>
                <a:tab pos="131692" algn="l"/>
              </a:tabLst>
            </a:pPr>
            <a:r>
              <a:rPr lang="en-US" sz="1342" spc="11" dirty="0">
                <a:latin typeface="Arial"/>
                <a:cs typeface="Arial"/>
              </a:rPr>
              <a:t>Agriculture targets to be added by NIWA science team</a:t>
            </a:r>
          </a:p>
          <a:p>
            <a:pPr marL="131403" marR="845023" indent="-114364">
              <a:spcBef>
                <a:spcPts val="2"/>
              </a:spcBef>
              <a:buSzPct val="123728"/>
              <a:buChar char="•"/>
              <a:tabLst>
                <a:tab pos="131692" algn="l"/>
              </a:tabLst>
            </a:pPr>
            <a:endParaRPr lang="en-US" sz="1342" spc="11" dirty="0">
              <a:latin typeface="Arial"/>
              <a:cs typeface="Arial"/>
            </a:endParaRPr>
          </a:p>
          <a:p>
            <a:pPr marL="131403" marR="845023" indent="-114364">
              <a:spcBef>
                <a:spcPts val="2"/>
              </a:spcBef>
              <a:buSzPct val="123728"/>
              <a:buChar char="•"/>
              <a:tabLst>
                <a:tab pos="131692" algn="l"/>
              </a:tabLst>
            </a:pPr>
            <a:r>
              <a:rPr lang="en-US" sz="1342" spc="11" dirty="0">
                <a:latin typeface="Arial"/>
                <a:cs typeface="Arial"/>
              </a:rPr>
              <a:t>Other targets will be added later.</a:t>
            </a:r>
            <a:endParaRPr sz="1342" dirty="0">
              <a:latin typeface="Arial"/>
              <a:cs typeface="Arial"/>
            </a:endParaRPr>
          </a:p>
        </p:txBody>
      </p:sp>
      <p:pic>
        <p:nvPicPr>
          <p:cNvPr id="5" name="object 5"/>
          <p:cNvPicPr/>
          <p:nvPr/>
        </p:nvPicPr>
        <p:blipFill>
          <a:blip r:embed="rId3" cstate="print"/>
          <a:stretch>
            <a:fillRect/>
          </a:stretch>
        </p:blipFill>
        <p:spPr>
          <a:xfrm>
            <a:off x="2789485" y="1410297"/>
            <a:ext cx="6011156" cy="2860014"/>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04922" y="91905"/>
            <a:ext cx="8807512" cy="494603"/>
          </a:xfrm>
          <a:prstGeom prst="rect">
            <a:avLst/>
          </a:prstGeom>
        </p:spPr>
        <p:txBody>
          <a:bodyPr vert="horz" wrap="square" lIns="0" tIns="7220" rIns="0" bIns="0" rtlCol="0" anchor="t" anchorCtr="0">
            <a:spAutoFit/>
          </a:bodyPr>
          <a:lstStyle/>
          <a:p>
            <a:pPr marL="5776">
              <a:lnSpc>
                <a:spcPts val="1924"/>
              </a:lnSpc>
              <a:spcBef>
                <a:spcPts val="57"/>
              </a:spcBef>
            </a:pPr>
            <a:r>
              <a:rPr sz="1774" spc="16" dirty="0"/>
              <a:t>How</a:t>
            </a:r>
            <a:r>
              <a:rPr sz="1774" spc="-68" dirty="0"/>
              <a:t> </a:t>
            </a:r>
            <a:r>
              <a:rPr sz="1774" spc="-11" dirty="0"/>
              <a:t>do</a:t>
            </a:r>
            <a:r>
              <a:rPr sz="1774" spc="-66" dirty="0"/>
              <a:t> </a:t>
            </a:r>
            <a:r>
              <a:rPr sz="1774" spc="36" dirty="0"/>
              <a:t>we</a:t>
            </a:r>
            <a:r>
              <a:rPr sz="1774" spc="-66" dirty="0"/>
              <a:t> </a:t>
            </a:r>
            <a:r>
              <a:rPr sz="1774" spc="-36" dirty="0"/>
              <a:t>deploy</a:t>
            </a:r>
            <a:r>
              <a:rPr sz="1774" spc="-68" dirty="0"/>
              <a:t> </a:t>
            </a:r>
            <a:r>
              <a:rPr sz="1774" spc="-34" dirty="0"/>
              <a:t>MethaneSAT</a:t>
            </a:r>
            <a:r>
              <a:rPr sz="1774" spc="-66" dirty="0"/>
              <a:t> </a:t>
            </a:r>
            <a:r>
              <a:rPr sz="1774" spc="2" dirty="0"/>
              <a:t>to</a:t>
            </a:r>
            <a:r>
              <a:rPr sz="1774" spc="-66" dirty="0"/>
              <a:t> </a:t>
            </a:r>
            <a:r>
              <a:rPr sz="1774" spc="-32" dirty="0"/>
              <a:t>plan</a:t>
            </a:r>
            <a:r>
              <a:rPr sz="1774" spc="-68" dirty="0"/>
              <a:t> </a:t>
            </a:r>
            <a:r>
              <a:rPr sz="1774" spc="-30" dirty="0"/>
              <a:t>our</a:t>
            </a:r>
            <a:r>
              <a:rPr sz="1774" spc="-66" dirty="0"/>
              <a:t> </a:t>
            </a:r>
            <a:r>
              <a:rPr sz="1774" spc="-14" dirty="0"/>
              <a:t>target</a:t>
            </a:r>
            <a:r>
              <a:rPr sz="1774" spc="-66" dirty="0"/>
              <a:t> </a:t>
            </a:r>
            <a:r>
              <a:rPr sz="1774" spc="-55" dirty="0"/>
              <a:t>scans?</a:t>
            </a:r>
            <a:endParaRPr sz="1774" dirty="0"/>
          </a:p>
          <a:p>
            <a:pPr marL="5776">
              <a:lnSpc>
                <a:spcPts val="1924"/>
              </a:lnSpc>
            </a:pPr>
            <a:r>
              <a:rPr sz="1774" spc="-45" dirty="0"/>
              <a:t>We</a:t>
            </a:r>
            <a:r>
              <a:rPr sz="1774" spc="-68" dirty="0"/>
              <a:t> </a:t>
            </a:r>
            <a:r>
              <a:rPr sz="1774" spc="-27" dirty="0"/>
              <a:t>developed</a:t>
            </a:r>
            <a:r>
              <a:rPr sz="1774" spc="-66" dirty="0"/>
              <a:t> </a:t>
            </a:r>
            <a:r>
              <a:rPr sz="1774" spc="36" dirty="0"/>
              <a:t>a</a:t>
            </a:r>
            <a:r>
              <a:rPr sz="1774" spc="-68" dirty="0"/>
              <a:t> </a:t>
            </a:r>
            <a:r>
              <a:rPr sz="1774" spc="-34" dirty="0"/>
              <a:t>comprehensive</a:t>
            </a:r>
            <a:r>
              <a:rPr sz="1774" spc="-66" dirty="0"/>
              <a:t> </a:t>
            </a:r>
            <a:r>
              <a:rPr sz="1774" spc="-11" dirty="0"/>
              <a:t>spacecraft</a:t>
            </a:r>
            <a:r>
              <a:rPr sz="1774" spc="-68" dirty="0"/>
              <a:t> </a:t>
            </a:r>
            <a:r>
              <a:rPr sz="1774" spc="-27" dirty="0"/>
              <a:t>tasking</a:t>
            </a:r>
            <a:r>
              <a:rPr sz="1774" spc="-66" dirty="0"/>
              <a:t> </a:t>
            </a:r>
            <a:r>
              <a:rPr sz="1774" spc="-18" dirty="0"/>
              <a:t>software</a:t>
            </a:r>
            <a:r>
              <a:rPr lang="en-US" sz="1774" spc="-18" dirty="0"/>
              <a:t> led by Josh </a:t>
            </a:r>
            <a:r>
              <a:rPr lang="en-US" sz="1774" spc="-18" dirty="0" err="1"/>
              <a:t>Benmergui</a:t>
            </a:r>
            <a:r>
              <a:rPr sz="1774" spc="-18" dirty="0"/>
              <a:t>.</a:t>
            </a:r>
            <a:endParaRPr sz="1774" dirty="0"/>
          </a:p>
        </p:txBody>
      </p:sp>
      <p:grpSp>
        <p:nvGrpSpPr>
          <p:cNvPr id="3" name="object 3"/>
          <p:cNvGrpSpPr/>
          <p:nvPr/>
        </p:nvGrpSpPr>
        <p:grpSpPr>
          <a:xfrm>
            <a:off x="443386" y="940270"/>
            <a:ext cx="8603305" cy="3277285"/>
            <a:chOff x="974197" y="2389113"/>
            <a:chExt cx="18916650" cy="7205980"/>
          </a:xfrm>
        </p:grpSpPr>
        <p:pic>
          <p:nvPicPr>
            <p:cNvPr id="4" name="object 4"/>
            <p:cNvPicPr/>
            <p:nvPr/>
          </p:nvPicPr>
          <p:blipFill>
            <a:blip r:embed="rId2" cstate="print"/>
            <a:stretch>
              <a:fillRect/>
            </a:stretch>
          </p:blipFill>
          <p:spPr>
            <a:xfrm>
              <a:off x="4339446" y="2389113"/>
              <a:ext cx="15550829" cy="7205433"/>
            </a:xfrm>
            <a:prstGeom prst="rect">
              <a:avLst/>
            </a:prstGeom>
          </p:spPr>
        </p:pic>
        <p:sp>
          <p:nvSpPr>
            <p:cNvPr id="5" name="object 5"/>
            <p:cNvSpPr/>
            <p:nvPr/>
          </p:nvSpPr>
          <p:spPr>
            <a:xfrm>
              <a:off x="6150383" y="4369725"/>
              <a:ext cx="533400" cy="615315"/>
            </a:xfrm>
            <a:custGeom>
              <a:avLst/>
              <a:gdLst/>
              <a:ahLst/>
              <a:cxnLst/>
              <a:rect l="l" t="t" r="r" b="b"/>
              <a:pathLst>
                <a:path w="533400" h="615314">
                  <a:moveTo>
                    <a:pt x="0" y="0"/>
                  </a:moveTo>
                  <a:lnTo>
                    <a:pt x="533260" y="0"/>
                  </a:lnTo>
                  <a:lnTo>
                    <a:pt x="533260" y="615022"/>
                  </a:lnTo>
                  <a:lnTo>
                    <a:pt x="0" y="615022"/>
                  </a:lnTo>
                  <a:lnTo>
                    <a:pt x="0" y="0"/>
                  </a:lnTo>
                  <a:close/>
                </a:path>
              </a:pathLst>
            </a:custGeom>
            <a:ln w="41883">
              <a:solidFill>
                <a:srgbClr val="000000"/>
              </a:solidFill>
            </a:ln>
          </p:spPr>
          <p:txBody>
            <a:bodyPr wrap="square" lIns="0" tIns="0" rIns="0" bIns="0" rtlCol="0"/>
            <a:lstStyle/>
            <a:p>
              <a:endParaRPr sz="819"/>
            </a:p>
          </p:txBody>
        </p:sp>
        <p:pic>
          <p:nvPicPr>
            <p:cNvPr id="6" name="object 6"/>
            <p:cNvPicPr/>
            <p:nvPr/>
          </p:nvPicPr>
          <p:blipFill>
            <a:blip r:embed="rId3" cstate="print"/>
            <a:stretch>
              <a:fillRect/>
            </a:stretch>
          </p:blipFill>
          <p:spPr>
            <a:xfrm>
              <a:off x="995152" y="2806988"/>
              <a:ext cx="1604696" cy="1865335"/>
            </a:xfrm>
            <a:prstGeom prst="rect">
              <a:avLst/>
            </a:prstGeom>
          </p:spPr>
        </p:pic>
        <p:sp>
          <p:nvSpPr>
            <p:cNvPr id="7" name="object 7"/>
            <p:cNvSpPr/>
            <p:nvPr/>
          </p:nvSpPr>
          <p:spPr>
            <a:xfrm>
              <a:off x="995152" y="2806988"/>
              <a:ext cx="1605280" cy="1865630"/>
            </a:xfrm>
            <a:custGeom>
              <a:avLst/>
              <a:gdLst/>
              <a:ahLst/>
              <a:cxnLst/>
              <a:rect l="l" t="t" r="r" b="b"/>
              <a:pathLst>
                <a:path w="1605280" h="1865629">
                  <a:moveTo>
                    <a:pt x="0" y="0"/>
                  </a:moveTo>
                  <a:lnTo>
                    <a:pt x="0" y="1865453"/>
                  </a:lnTo>
                  <a:lnTo>
                    <a:pt x="1604663" y="1865453"/>
                  </a:lnTo>
                  <a:lnTo>
                    <a:pt x="1604663" y="0"/>
                  </a:lnTo>
                  <a:lnTo>
                    <a:pt x="0" y="0"/>
                  </a:lnTo>
                  <a:close/>
                </a:path>
              </a:pathLst>
            </a:custGeom>
            <a:ln w="41883">
              <a:solidFill>
                <a:srgbClr val="000000"/>
              </a:solidFill>
            </a:ln>
          </p:spPr>
          <p:txBody>
            <a:bodyPr wrap="square" lIns="0" tIns="0" rIns="0" bIns="0" rtlCol="0"/>
            <a:lstStyle/>
            <a:p>
              <a:endParaRPr sz="819"/>
            </a:p>
          </p:txBody>
        </p:sp>
        <p:sp>
          <p:nvSpPr>
            <p:cNvPr id="8" name="object 8"/>
            <p:cNvSpPr/>
            <p:nvPr/>
          </p:nvSpPr>
          <p:spPr>
            <a:xfrm>
              <a:off x="997050" y="4671705"/>
              <a:ext cx="5165090" cy="314960"/>
            </a:xfrm>
            <a:custGeom>
              <a:avLst/>
              <a:gdLst/>
              <a:ahLst/>
              <a:cxnLst/>
              <a:rect l="l" t="t" r="r" b="b"/>
              <a:pathLst>
                <a:path w="5165090" h="314960">
                  <a:moveTo>
                    <a:pt x="0" y="0"/>
                  </a:moveTo>
                  <a:lnTo>
                    <a:pt x="5164852" y="314381"/>
                  </a:lnTo>
                </a:path>
              </a:pathLst>
            </a:custGeom>
            <a:ln w="41883">
              <a:solidFill>
                <a:srgbClr val="000000"/>
              </a:solidFill>
            </a:ln>
          </p:spPr>
          <p:txBody>
            <a:bodyPr wrap="square" lIns="0" tIns="0" rIns="0" bIns="0" rtlCol="0"/>
            <a:lstStyle/>
            <a:p>
              <a:endParaRPr sz="819"/>
            </a:p>
          </p:txBody>
        </p:sp>
        <p:sp>
          <p:nvSpPr>
            <p:cNvPr id="9" name="object 9"/>
            <p:cNvSpPr/>
            <p:nvPr/>
          </p:nvSpPr>
          <p:spPr>
            <a:xfrm>
              <a:off x="2592596" y="2805607"/>
              <a:ext cx="4088765" cy="1568450"/>
            </a:xfrm>
            <a:custGeom>
              <a:avLst/>
              <a:gdLst/>
              <a:ahLst/>
              <a:cxnLst/>
              <a:rect l="l" t="t" r="r" b="b"/>
              <a:pathLst>
                <a:path w="4088765" h="1568450">
                  <a:moveTo>
                    <a:pt x="0" y="0"/>
                  </a:moveTo>
                  <a:lnTo>
                    <a:pt x="4088658" y="1568273"/>
                  </a:lnTo>
                </a:path>
              </a:pathLst>
            </a:custGeom>
            <a:ln w="41883">
              <a:solidFill>
                <a:srgbClr val="000000"/>
              </a:solidFill>
            </a:ln>
          </p:spPr>
          <p:txBody>
            <a:bodyPr wrap="square" lIns="0" tIns="0" rIns="0" bIns="0" rtlCol="0"/>
            <a:lstStyle/>
            <a:p>
              <a:endParaRPr sz="819"/>
            </a:p>
          </p:txBody>
        </p:sp>
        <p:sp>
          <p:nvSpPr>
            <p:cNvPr id="10" name="object 10"/>
            <p:cNvSpPr/>
            <p:nvPr/>
          </p:nvSpPr>
          <p:spPr>
            <a:xfrm>
              <a:off x="3717487" y="5332849"/>
              <a:ext cx="1176655" cy="0"/>
            </a:xfrm>
            <a:custGeom>
              <a:avLst/>
              <a:gdLst/>
              <a:ahLst/>
              <a:cxnLst/>
              <a:rect l="l" t="t" r="r" b="b"/>
              <a:pathLst>
                <a:path w="1176654">
                  <a:moveTo>
                    <a:pt x="0" y="0"/>
                  </a:moveTo>
                  <a:lnTo>
                    <a:pt x="1155196" y="0"/>
                  </a:lnTo>
                  <a:lnTo>
                    <a:pt x="1176138" y="0"/>
                  </a:lnTo>
                </a:path>
              </a:pathLst>
            </a:custGeom>
            <a:ln w="41883">
              <a:solidFill>
                <a:srgbClr val="A01FF0"/>
              </a:solidFill>
            </a:ln>
          </p:spPr>
          <p:txBody>
            <a:bodyPr wrap="square" lIns="0" tIns="0" rIns="0" bIns="0" rtlCol="0"/>
            <a:lstStyle/>
            <a:p>
              <a:endParaRPr sz="819"/>
            </a:p>
          </p:txBody>
        </p:sp>
        <p:sp>
          <p:nvSpPr>
            <p:cNvPr id="11" name="object 11"/>
            <p:cNvSpPr/>
            <p:nvPr/>
          </p:nvSpPr>
          <p:spPr>
            <a:xfrm>
              <a:off x="4872684" y="5244893"/>
              <a:ext cx="176530" cy="176530"/>
            </a:xfrm>
            <a:custGeom>
              <a:avLst/>
              <a:gdLst/>
              <a:ahLst/>
              <a:cxnLst/>
              <a:rect l="l" t="t" r="r" b="b"/>
              <a:pathLst>
                <a:path w="176529" h="176529">
                  <a:moveTo>
                    <a:pt x="0" y="0"/>
                  </a:moveTo>
                  <a:lnTo>
                    <a:pt x="0" y="175910"/>
                  </a:lnTo>
                  <a:lnTo>
                    <a:pt x="175910" y="87955"/>
                  </a:lnTo>
                  <a:lnTo>
                    <a:pt x="0" y="0"/>
                  </a:lnTo>
                  <a:close/>
                </a:path>
              </a:pathLst>
            </a:custGeom>
            <a:solidFill>
              <a:srgbClr val="A01FF0"/>
            </a:solidFill>
          </p:spPr>
          <p:txBody>
            <a:bodyPr wrap="square" lIns="0" tIns="0" rIns="0" bIns="0" rtlCol="0"/>
            <a:lstStyle/>
            <a:p>
              <a:endParaRPr sz="819"/>
            </a:p>
          </p:txBody>
        </p:sp>
        <p:sp>
          <p:nvSpPr>
            <p:cNvPr id="12" name="object 12"/>
            <p:cNvSpPr/>
            <p:nvPr/>
          </p:nvSpPr>
          <p:spPr>
            <a:xfrm>
              <a:off x="7290484" y="7275434"/>
              <a:ext cx="1726564" cy="1621790"/>
            </a:xfrm>
            <a:custGeom>
              <a:avLst/>
              <a:gdLst/>
              <a:ahLst/>
              <a:cxnLst/>
              <a:rect l="l" t="t" r="r" b="b"/>
              <a:pathLst>
                <a:path w="1726565" h="1621790">
                  <a:moveTo>
                    <a:pt x="0" y="0"/>
                  </a:moveTo>
                  <a:lnTo>
                    <a:pt x="1726279" y="0"/>
                  </a:lnTo>
                  <a:lnTo>
                    <a:pt x="1726279" y="1621711"/>
                  </a:lnTo>
                  <a:lnTo>
                    <a:pt x="0" y="1621711"/>
                  </a:lnTo>
                  <a:lnTo>
                    <a:pt x="0" y="0"/>
                  </a:lnTo>
                  <a:close/>
                </a:path>
              </a:pathLst>
            </a:custGeom>
            <a:ln w="41883">
              <a:solidFill>
                <a:srgbClr val="000000"/>
              </a:solidFill>
            </a:ln>
          </p:spPr>
          <p:txBody>
            <a:bodyPr wrap="square" lIns="0" tIns="0" rIns="0" bIns="0" rtlCol="0"/>
            <a:lstStyle/>
            <a:p>
              <a:endParaRPr sz="819"/>
            </a:p>
          </p:txBody>
        </p:sp>
        <p:sp>
          <p:nvSpPr>
            <p:cNvPr id="13" name="object 13"/>
            <p:cNvSpPr/>
            <p:nvPr/>
          </p:nvSpPr>
          <p:spPr>
            <a:xfrm>
              <a:off x="3962881" y="6634005"/>
              <a:ext cx="5065395" cy="646430"/>
            </a:xfrm>
            <a:custGeom>
              <a:avLst/>
              <a:gdLst/>
              <a:ahLst/>
              <a:cxnLst/>
              <a:rect l="l" t="t" r="r" b="b"/>
              <a:pathLst>
                <a:path w="5065395" h="646429">
                  <a:moveTo>
                    <a:pt x="0" y="0"/>
                  </a:moveTo>
                  <a:lnTo>
                    <a:pt x="5065299" y="646295"/>
                  </a:lnTo>
                </a:path>
              </a:pathLst>
            </a:custGeom>
            <a:ln w="41883">
              <a:solidFill>
                <a:srgbClr val="000000"/>
              </a:solidFill>
            </a:ln>
          </p:spPr>
          <p:txBody>
            <a:bodyPr wrap="square" lIns="0" tIns="0" rIns="0" bIns="0" rtlCol="0"/>
            <a:lstStyle/>
            <a:p>
              <a:endParaRPr sz="819"/>
            </a:p>
          </p:txBody>
        </p:sp>
        <p:sp>
          <p:nvSpPr>
            <p:cNvPr id="14" name="object 14"/>
            <p:cNvSpPr/>
            <p:nvPr/>
          </p:nvSpPr>
          <p:spPr>
            <a:xfrm>
              <a:off x="3967886" y="8894840"/>
              <a:ext cx="5055870" cy="412750"/>
            </a:xfrm>
            <a:custGeom>
              <a:avLst/>
              <a:gdLst/>
              <a:ahLst/>
              <a:cxnLst/>
              <a:rect l="l" t="t" r="r" b="b"/>
              <a:pathLst>
                <a:path w="5055870" h="412750">
                  <a:moveTo>
                    <a:pt x="0" y="412408"/>
                  </a:moveTo>
                  <a:lnTo>
                    <a:pt x="5055290" y="0"/>
                  </a:lnTo>
                </a:path>
              </a:pathLst>
            </a:custGeom>
            <a:ln w="41883">
              <a:solidFill>
                <a:srgbClr val="000000"/>
              </a:solidFill>
            </a:ln>
          </p:spPr>
          <p:txBody>
            <a:bodyPr wrap="square" lIns="0" tIns="0" rIns="0" bIns="0" rtlCol="0"/>
            <a:lstStyle/>
            <a:p>
              <a:endParaRPr sz="819"/>
            </a:p>
          </p:txBody>
        </p:sp>
      </p:grpSp>
      <p:sp>
        <p:nvSpPr>
          <p:cNvPr id="15" name="object 15"/>
          <p:cNvSpPr txBox="1"/>
          <p:nvPr/>
        </p:nvSpPr>
        <p:spPr>
          <a:xfrm>
            <a:off x="142747" y="548698"/>
            <a:ext cx="2807987" cy="508004"/>
          </a:xfrm>
          <a:prstGeom prst="rect">
            <a:avLst/>
          </a:prstGeom>
        </p:spPr>
        <p:txBody>
          <a:bodyPr vert="horz" wrap="square" lIns="0" tIns="88372" rIns="0" bIns="0" rtlCol="0">
            <a:spAutoFit/>
          </a:bodyPr>
          <a:lstStyle/>
          <a:p>
            <a:pPr marL="5776">
              <a:spcBef>
                <a:spcPts val="696"/>
              </a:spcBef>
            </a:pPr>
            <a:r>
              <a:rPr sz="1501" b="1" spc="-57" dirty="0">
                <a:latin typeface="Arial"/>
                <a:cs typeface="Arial"/>
              </a:rPr>
              <a:t>A</a:t>
            </a:r>
            <a:r>
              <a:rPr sz="1501" b="1" spc="-61" dirty="0">
                <a:latin typeface="Arial"/>
                <a:cs typeface="Arial"/>
              </a:rPr>
              <a:t> </a:t>
            </a:r>
            <a:r>
              <a:rPr sz="1501" b="1" spc="-34" dirty="0">
                <a:latin typeface="Arial"/>
                <a:cs typeface="Arial"/>
              </a:rPr>
              <a:t>Da</a:t>
            </a:r>
            <a:r>
              <a:rPr sz="1501" b="1" spc="-2" dirty="0">
                <a:latin typeface="Arial"/>
                <a:cs typeface="Arial"/>
              </a:rPr>
              <a:t>y</a:t>
            </a:r>
            <a:r>
              <a:rPr sz="1501" b="1" spc="-61" dirty="0">
                <a:latin typeface="Arial"/>
                <a:cs typeface="Arial"/>
              </a:rPr>
              <a:t> </a:t>
            </a:r>
            <a:r>
              <a:rPr sz="1501" b="1" spc="-50" dirty="0">
                <a:latin typeface="Arial"/>
                <a:cs typeface="Arial"/>
              </a:rPr>
              <a:t>i</a:t>
            </a:r>
            <a:r>
              <a:rPr sz="1501" b="1" spc="-41" dirty="0">
                <a:latin typeface="Arial"/>
                <a:cs typeface="Arial"/>
              </a:rPr>
              <a:t>n</a:t>
            </a:r>
            <a:r>
              <a:rPr sz="1501" b="1" spc="-61" dirty="0">
                <a:latin typeface="Arial"/>
                <a:cs typeface="Arial"/>
              </a:rPr>
              <a:t> </a:t>
            </a:r>
            <a:r>
              <a:rPr sz="1501" b="1" spc="-25" dirty="0">
                <a:latin typeface="Arial"/>
                <a:cs typeface="Arial"/>
              </a:rPr>
              <a:t>th</a:t>
            </a:r>
            <a:r>
              <a:rPr sz="1501" b="1" spc="9" dirty="0">
                <a:latin typeface="Arial"/>
                <a:cs typeface="Arial"/>
              </a:rPr>
              <a:t>e</a:t>
            </a:r>
            <a:r>
              <a:rPr sz="1501" b="1" spc="-61" dirty="0">
                <a:latin typeface="Arial"/>
                <a:cs typeface="Arial"/>
              </a:rPr>
              <a:t> </a:t>
            </a:r>
            <a:r>
              <a:rPr sz="1501" b="1" spc="-41" dirty="0">
                <a:latin typeface="Arial"/>
                <a:cs typeface="Arial"/>
              </a:rPr>
              <a:t>Lif</a:t>
            </a:r>
            <a:r>
              <a:rPr sz="1501" b="1" spc="-11" dirty="0">
                <a:latin typeface="Arial"/>
                <a:cs typeface="Arial"/>
              </a:rPr>
              <a:t>e</a:t>
            </a:r>
            <a:r>
              <a:rPr sz="1501" b="1" spc="-61" dirty="0">
                <a:latin typeface="Arial"/>
                <a:cs typeface="Arial"/>
              </a:rPr>
              <a:t> </a:t>
            </a:r>
            <a:r>
              <a:rPr sz="1501" b="1" spc="-34" dirty="0">
                <a:latin typeface="Arial"/>
                <a:cs typeface="Arial"/>
              </a:rPr>
              <a:t>o</a:t>
            </a:r>
            <a:r>
              <a:rPr sz="1501" b="1" spc="-2" dirty="0">
                <a:latin typeface="Arial"/>
                <a:cs typeface="Arial"/>
              </a:rPr>
              <a:t>f</a:t>
            </a:r>
            <a:r>
              <a:rPr sz="1501" b="1" spc="-61" dirty="0">
                <a:latin typeface="Arial"/>
                <a:cs typeface="Arial"/>
              </a:rPr>
              <a:t> </a:t>
            </a:r>
            <a:r>
              <a:rPr sz="1501" b="1" spc="-16" dirty="0">
                <a:latin typeface="Arial"/>
                <a:cs typeface="Arial"/>
              </a:rPr>
              <a:t>MethaneS</a:t>
            </a:r>
            <a:r>
              <a:rPr sz="1501" b="1" spc="-225" dirty="0">
                <a:latin typeface="Arial"/>
                <a:cs typeface="Arial"/>
              </a:rPr>
              <a:t>A</a:t>
            </a:r>
            <a:r>
              <a:rPr sz="1501" b="1" spc="-2" dirty="0">
                <a:latin typeface="Arial"/>
                <a:cs typeface="Arial"/>
              </a:rPr>
              <a:t>T</a:t>
            </a:r>
            <a:endParaRPr sz="1501" dirty="0">
              <a:latin typeface="Arial"/>
              <a:cs typeface="Arial"/>
            </a:endParaRPr>
          </a:p>
          <a:p>
            <a:pPr marL="5776">
              <a:spcBef>
                <a:spcPts val="402"/>
              </a:spcBef>
            </a:pPr>
            <a:r>
              <a:rPr sz="887" b="1" spc="7" dirty="0">
                <a:solidFill>
                  <a:srgbClr val="EE220C"/>
                </a:solidFill>
                <a:latin typeface="Arial"/>
                <a:cs typeface="Arial"/>
              </a:rPr>
              <a:t>35</a:t>
            </a:r>
            <a:r>
              <a:rPr sz="887" b="1" spc="-9" dirty="0">
                <a:solidFill>
                  <a:srgbClr val="EE220C"/>
                </a:solidFill>
                <a:latin typeface="Arial"/>
                <a:cs typeface="Arial"/>
              </a:rPr>
              <a:t> </a:t>
            </a:r>
            <a:r>
              <a:rPr sz="887" b="1" spc="-7" dirty="0">
                <a:solidFill>
                  <a:srgbClr val="EE220C"/>
                </a:solidFill>
                <a:latin typeface="Arial"/>
                <a:cs typeface="Arial"/>
              </a:rPr>
              <a:t>Target </a:t>
            </a:r>
            <a:r>
              <a:rPr sz="887" b="1" spc="2" dirty="0">
                <a:solidFill>
                  <a:srgbClr val="EE220C"/>
                </a:solidFill>
                <a:latin typeface="Arial"/>
                <a:cs typeface="Arial"/>
              </a:rPr>
              <a:t>Scans</a:t>
            </a:r>
            <a:endParaRPr sz="887" dirty="0">
              <a:latin typeface="Arial"/>
              <a:cs typeface="Arial"/>
            </a:endParaRPr>
          </a:p>
        </p:txBody>
      </p:sp>
      <p:sp>
        <p:nvSpPr>
          <p:cNvPr id="16" name="object 16"/>
          <p:cNvSpPr txBox="1"/>
          <p:nvPr/>
        </p:nvSpPr>
        <p:spPr>
          <a:xfrm>
            <a:off x="466190" y="2172377"/>
            <a:ext cx="1180030" cy="650385"/>
          </a:xfrm>
          <a:prstGeom prst="rect">
            <a:avLst/>
          </a:prstGeom>
        </p:spPr>
        <p:txBody>
          <a:bodyPr vert="horz" wrap="square" lIns="0" tIns="4332" rIns="0" bIns="0" rtlCol="0">
            <a:spAutoFit/>
          </a:bodyPr>
          <a:lstStyle/>
          <a:p>
            <a:pPr marL="5776" marR="2310">
              <a:lnSpc>
                <a:spcPct val="102200"/>
              </a:lnSpc>
              <a:spcBef>
                <a:spcPts val="34"/>
              </a:spcBef>
            </a:pPr>
            <a:r>
              <a:rPr sz="887" b="1" spc="7" dirty="0">
                <a:solidFill>
                  <a:srgbClr val="9F1FEF"/>
                </a:solidFill>
                <a:latin typeface="Arial"/>
                <a:cs typeface="Arial"/>
              </a:rPr>
              <a:t>15</a:t>
            </a:r>
            <a:r>
              <a:rPr sz="887" b="1" spc="-16" dirty="0">
                <a:solidFill>
                  <a:srgbClr val="9F1FEF"/>
                </a:solidFill>
                <a:latin typeface="Arial"/>
                <a:cs typeface="Arial"/>
              </a:rPr>
              <a:t> </a:t>
            </a:r>
            <a:r>
              <a:rPr sz="887" b="1" spc="5" dirty="0">
                <a:solidFill>
                  <a:srgbClr val="9F1FEF"/>
                </a:solidFill>
                <a:latin typeface="Arial"/>
                <a:cs typeface="Arial"/>
              </a:rPr>
              <a:t>Orbit</a:t>
            </a:r>
            <a:r>
              <a:rPr sz="887" b="1" spc="-16" dirty="0">
                <a:solidFill>
                  <a:srgbClr val="9F1FEF"/>
                </a:solidFill>
                <a:latin typeface="Arial"/>
                <a:cs typeface="Arial"/>
              </a:rPr>
              <a:t> </a:t>
            </a:r>
            <a:r>
              <a:rPr sz="887" b="1" spc="16" dirty="0">
                <a:solidFill>
                  <a:srgbClr val="9F1FEF"/>
                </a:solidFill>
                <a:latin typeface="Arial"/>
                <a:cs typeface="Arial"/>
              </a:rPr>
              <a:t>Maintenance </a:t>
            </a:r>
            <a:r>
              <a:rPr sz="887" b="1" spc="-239" dirty="0">
                <a:solidFill>
                  <a:srgbClr val="9F1FEF"/>
                </a:solidFill>
                <a:latin typeface="Arial"/>
                <a:cs typeface="Arial"/>
              </a:rPr>
              <a:t> </a:t>
            </a:r>
            <a:r>
              <a:rPr sz="887" b="1" spc="9" dirty="0">
                <a:solidFill>
                  <a:srgbClr val="9F1FEF"/>
                </a:solidFill>
                <a:latin typeface="Arial"/>
                <a:cs typeface="Arial"/>
              </a:rPr>
              <a:t>Maneuvers</a:t>
            </a:r>
            <a:endParaRPr sz="887">
              <a:latin typeface="Arial"/>
              <a:cs typeface="Arial"/>
            </a:endParaRPr>
          </a:p>
          <a:p>
            <a:pPr>
              <a:lnSpc>
                <a:spcPct val="100000"/>
              </a:lnSpc>
            </a:pPr>
            <a:endParaRPr sz="1501">
              <a:latin typeface="Arial"/>
              <a:cs typeface="Arial"/>
            </a:endParaRPr>
          </a:p>
          <a:p>
            <a:pPr marL="5776">
              <a:spcBef>
                <a:spcPts val="2"/>
              </a:spcBef>
            </a:pPr>
            <a:r>
              <a:rPr sz="887" b="1" spc="7" dirty="0">
                <a:solidFill>
                  <a:srgbClr val="1800FF"/>
                </a:solidFill>
                <a:latin typeface="Arial"/>
                <a:cs typeface="Arial"/>
              </a:rPr>
              <a:t>20</a:t>
            </a:r>
            <a:r>
              <a:rPr sz="887" b="1" spc="-9" dirty="0">
                <a:solidFill>
                  <a:srgbClr val="1800FF"/>
                </a:solidFill>
                <a:latin typeface="Arial"/>
                <a:cs typeface="Arial"/>
              </a:rPr>
              <a:t> </a:t>
            </a:r>
            <a:r>
              <a:rPr sz="887" b="1" spc="23" dirty="0">
                <a:solidFill>
                  <a:srgbClr val="1800FF"/>
                </a:solidFill>
                <a:latin typeface="Arial"/>
                <a:cs typeface="Arial"/>
              </a:rPr>
              <a:t>Data</a:t>
            </a:r>
            <a:r>
              <a:rPr sz="887" b="1" spc="-9" dirty="0">
                <a:solidFill>
                  <a:srgbClr val="1800FF"/>
                </a:solidFill>
                <a:latin typeface="Arial"/>
                <a:cs typeface="Arial"/>
              </a:rPr>
              <a:t> </a:t>
            </a:r>
            <a:r>
              <a:rPr sz="887" b="1" spc="5" dirty="0">
                <a:solidFill>
                  <a:srgbClr val="1800FF"/>
                </a:solidFill>
                <a:latin typeface="Arial"/>
                <a:cs typeface="Arial"/>
              </a:rPr>
              <a:t>Downlinks</a:t>
            </a:r>
            <a:endParaRPr sz="887">
              <a:latin typeface="Arial"/>
              <a:cs typeface="Arial"/>
            </a:endParaRPr>
          </a:p>
        </p:txBody>
      </p:sp>
      <p:grpSp>
        <p:nvGrpSpPr>
          <p:cNvPr id="17" name="object 17"/>
          <p:cNvGrpSpPr/>
          <p:nvPr/>
        </p:nvGrpSpPr>
        <p:grpSpPr>
          <a:xfrm>
            <a:off x="469725" y="2859992"/>
            <a:ext cx="1346378" cy="1238656"/>
            <a:chOff x="1032109" y="6610131"/>
            <a:chExt cx="2960370" cy="2723515"/>
          </a:xfrm>
        </p:grpSpPr>
        <p:pic>
          <p:nvPicPr>
            <p:cNvPr id="18" name="object 18"/>
            <p:cNvPicPr/>
            <p:nvPr/>
          </p:nvPicPr>
          <p:blipFill>
            <a:blip r:embed="rId4" cstate="print"/>
            <a:stretch>
              <a:fillRect/>
            </a:stretch>
          </p:blipFill>
          <p:spPr>
            <a:xfrm>
              <a:off x="1053051" y="6631073"/>
              <a:ext cx="2918187" cy="2681064"/>
            </a:xfrm>
            <a:prstGeom prst="rect">
              <a:avLst/>
            </a:prstGeom>
          </p:spPr>
        </p:pic>
        <p:sp>
          <p:nvSpPr>
            <p:cNvPr id="19" name="object 19"/>
            <p:cNvSpPr/>
            <p:nvPr/>
          </p:nvSpPr>
          <p:spPr>
            <a:xfrm>
              <a:off x="1053051" y="6631073"/>
              <a:ext cx="2918460" cy="2681605"/>
            </a:xfrm>
            <a:custGeom>
              <a:avLst/>
              <a:gdLst/>
              <a:ahLst/>
              <a:cxnLst/>
              <a:rect l="l" t="t" r="r" b="b"/>
              <a:pathLst>
                <a:path w="2918460" h="2681604">
                  <a:moveTo>
                    <a:pt x="0" y="0"/>
                  </a:moveTo>
                  <a:lnTo>
                    <a:pt x="0" y="2681201"/>
                  </a:lnTo>
                  <a:lnTo>
                    <a:pt x="2918104" y="2681201"/>
                  </a:lnTo>
                  <a:lnTo>
                    <a:pt x="2918104" y="0"/>
                  </a:lnTo>
                  <a:lnTo>
                    <a:pt x="0" y="0"/>
                  </a:lnTo>
                  <a:close/>
                </a:path>
              </a:pathLst>
            </a:custGeom>
            <a:ln w="41883">
              <a:solidFill>
                <a:srgbClr val="000000"/>
              </a:solidFill>
            </a:ln>
          </p:spPr>
          <p:txBody>
            <a:bodyPr wrap="square" lIns="0" tIns="0" rIns="0" bIns="0" rtlCol="0"/>
            <a:lstStyle/>
            <a:p>
              <a:endParaRPr sz="819"/>
            </a:p>
          </p:txBody>
        </p:sp>
      </p:grpSp>
      <p:sp>
        <p:nvSpPr>
          <p:cNvPr id="20" name="object 20"/>
          <p:cNvSpPr txBox="1"/>
          <p:nvPr/>
        </p:nvSpPr>
        <p:spPr>
          <a:xfrm>
            <a:off x="1070840" y="4297017"/>
            <a:ext cx="69023" cy="477197"/>
          </a:xfrm>
          <a:prstGeom prst="rect">
            <a:avLst/>
          </a:prstGeom>
        </p:spPr>
        <p:txBody>
          <a:bodyPr vert="horz" wrap="square" lIns="0" tIns="46497" rIns="0" bIns="0" rtlCol="0">
            <a:spAutoFit/>
          </a:bodyPr>
          <a:lstStyle/>
          <a:p>
            <a:pPr marL="5776">
              <a:spcBef>
                <a:spcPts val="366"/>
              </a:spcBef>
            </a:pPr>
            <a:r>
              <a:rPr sz="1273" b="1" spc="5" dirty="0">
                <a:latin typeface="Arial"/>
                <a:cs typeface="Arial"/>
              </a:rPr>
              <a:t>•</a:t>
            </a:r>
            <a:endParaRPr sz="1273">
              <a:latin typeface="Arial"/>
              <a:cs typeface="Arial"/>
            </a:endParaRPr>
          </a:p>
          <a:p>
            <a:pPr marL="5776">
              <a:spcBef>
                <a:spcPts val="325"/>
              </a:spcBef>
            </a:pPr>
            <a:r>
              <a:rPr sz="1273" b="1" spc="5" dirty="0">
                <a:latin typeface="Arial"/>
                <a:cs typeface="Arial"/>
              </a:rPr>
              <a:t>•</a:t>
            </a:r>
            <a:endParaRPr sz="1273">
              <a:latin typeface="Arial"/>
              <a:cs typeface="Arial"/>
            </a:endParaRPr>
          </a:p>
        </p:txBody>
      </p:sp>
      <p:sp>
        <p:nvSpPr>
          <p:cNvPr id="21" name="object 21"/>
          <p:cNvSpPr txBox="1"/>
          <p:nvPr/>
        </p:nvSpPr>
        <p:spPr>
          <a:xfrm>
            <a:off x="1242278" y="4278934"/>
            <a:ext cx="1421466" cy="452971"/>
          </a:xfrm>
          <a:prstGeom prst="rect">
            <a:avLst/>
          </a:prstGeom>
        </p:spPr>
        <p:txBody>
          <a:bodyPr vert="horz" wrap="square" lIns="0" tIns="5487" rIns="0" bIns="0" rtlCol="0">
            <a:spAutoFit/>
          </a:bodyPr>
          <a:lstStyle/>
          <a:p>
            <a:pPr marL="5776" marR="2310">
              <a:lnSpc>
                <a:spcPct val="147600"/>
              </a:lnSpc>
              <a:spcBef>
                <a:spcPts val="43"/>
              </a:spcBef>
            </a:pPr>
            <a:r>
              <a:rPr sz="1046" b="1" spc="11" dirty="0">
                <a:latin typeface="Arial"/>
                <a:cs typeface="Arial"/>
              </a:rPr>
              <a:t>Spacecraft</a:t>
            </a:r>
            <a:r>
              <a:rPr sz="1046" b="1" spc="-30" dirty="0">
                <a:latin typeface="Arial"/>
                <a:cs typeface="Arial"/>
              </a:rPr>
              <a:t> </a:t>
            </a:r>
            <a:r>
              <a:rPr sz="1046" b="1" spc="-2" dirty="0">
                <a:latin typeface="Arial"/>
                <a:cs typeface="Arial"/>
              </a:rPr>
              <a:t>Ephemeris </a:t>
            </a:r>
            <a:r>
              <a:rPr sz="1046" b="1" spc="-284" dirty="0">
                <a:latin typeface="Arial"/>
                <a:cs typeface="Arial"/>
              </a:rPr>
              <a:t> </a:t>
            </a:r>
            <a:r>
              <a:rPr sz="1046" b="1" spc="-2" dirty="0">
                <a:latin typeface="Arial"/>
                <a:cs typeface="Arial"/>
              </a:rPr>
              <a:t>Solar</a:t>
            </a:r>
            <a:r>
              <a:rPr sz="1046" b="1" spc="-5" dirty="0">
                <a:latin typeface="Arial"/>
                <a:cs typeface="Arial"/>
              </a:rPr>
              <a:t> </a:t>
            </a:r>
            <a:r>
              <a:rPr sz="1046" b="1" spc="-2" dirty="0">
                <a:latin typeface="Arial"/>
                <a:cs typeface="Arial"/>
              </a:rPr>
              <a:t>Ephemeris</a:t>
            </a:r>
            <a:endParaRPr sz="1046">
              <a:latin typeface="Arial"/>
              <a:cs typeface="Arial"/>
            </a:endParaRPr>
          </a:p>
        </p:txBody>
      </p:sp>
      <p:sp>
        <p:nvSpPr>
          <p:cNvPr id="22" name="object 22"/>
          <p:cNvSpPr txBox="1"/>
          <p:nvPr/>
        </p:nvSpPr>
        <p:spPr>
          <a:xfrm>
            <a:off x="2821627" y="4297017"/>
            <a:ext cx="69023" cy="477197"/>
          </a:xfrm>
          <a:prstGeom prst="rect">
            <a:avLst/>
          </a:prstGeom>
        </p:spPr>
        <p:txBody>
          <a:bodyPr vert="horz" wrap="square" lIns="0" tIns="46497" rIns="0" bIns="0" rtlCol="0">
            <a:spAutoFit/>
          </a:bodyPr>
          <a:lstStyle/>
          <a:p>
            <a:pPr marL="5776">
              <a:spcBef>
                <a:spcPts val="366"/>
              </a:spcBef>
            </a:pPr>
            <a:r>
              <a:rPr sz="1273" b="1" spc="5" dirty="0">
                <a:latin typeface="Arial"/>
                <a:cs typeface="Arial"/>
              </a:rPr>
              <a:t>•</a:t>
            </a:r>
            <a:endParaRPr sz="1273">
              <a:latin typeface="Arial"/>
              <a:cs typeface="Arial"/>
            </a:endParaRPr>
          </a:p>
          <a:p>
            <a:pPr marL="5776">
              <a:spcBef>
                <a:spcPts val="325"/>
              </a:spcBef>
            </a:pPr>
            <a:r>
              <a:rPr sz="1273" b="1" spc="5" dirty="0">
                <a:latin typeface="Arial"/>
                <a:cs typeface="Arial"/>
              </a:rPr>
              <a:t>•</a:t>
            </a:r>
            <a:endParaRPr sz="1273">
              <a:latin typeface="Arial"/>
              <a:cs typeface="Arial"/>
            </a:endParaRPr>
          </a:p>
        </p:txBody>
      </p:sp>
      <p:sp>
        <p:nvSpPr>
          <p:cNvPr id="23" name="object 23"/>
          <p:cNvSpPr txBox="1"/>
          <p:nvPr/>
        </p:nvSpPr>
        <p:spPr>
          <a:xfrm>
            <a:off x="2993064" y="4278934"/>
            <a:ext cx="1515614" cy="452971"/>
          </a:xfrm>
          <a:prstGeom prst="rect">
            <a:avLst/>
          </a:prstGeom>
        </p:spPr>
        <p:txBody>
          <a:bodyPr vert="horz" wrap="square" lIns="0" tIns="5487" rIns="0" bIns="0" rtlCol="0">
            <a:spAutoFit/>
          </a:bodyPr>
          <a:lstStyle/>
          <a:p>
            <a:pPr marL="5776" marR="2310">
              <a:lnSpc>
                <a:spcPct val="147600"/>
              </a:lnSpc>
              <a:spcBef>
                <a:spcPts val="43"/>
              </a:spcBef>
            </a:pPr>
            <a:r>
              <a:rPr sz="1046" b="1" spc="-14" dirty="0">
                <a:latin typeface="Arial"/>
                <a:cs typeface="Arial"/>
              </a:rPr>
              <a:t>Target</a:t>
            </a:r>
            <a:r>
              <a:rPr sz="1046" b="1" spc="-2" dirty="0">
                <a:latin typeface="Arial"/>
                <a:cs typeface="Arial"/>
              </a:rPr>
              <a:t> </a:t>
            </a:r>
            <a:r>
              <a:rPr sz="1046" b="1" spc="-5" dirty="0">
                <a:latin typeface="Arial"/>
                <a:cs typeface="Arial"/>
              </a:rPr>
              <a:t>Priorities </a:t>
            </a:r>
            <a:r>
              <a:rPr sz="1046" b="1" spc="-2" dirty="0">
                <a:latin typeface="Arial"/>
                <a:cs typeface="Arial"/>
              </a:rPr>
              <a:t> </a:t>
            </a:r>
            <a:r>
              <a:rPr sz="1046" b="1" dirty="0">
                <a:latin typeface="Arial"/>
                <a:cs typeface="Arial"/>
              </a:rPr>
              <a:t>Weather</a:t>
            </a:r>
            <a:r>
              <a:rPr sz="1046" b="1" spc="-11" dirty="0">
                <a:latin typeface="Arial"/>
                <a:cs typeface="Arial"/>
              </a:rPr>
              <a:t> </a:t>
            </a:r>
            <a:r>
              <a:rPr sz="1046" b="1" spc="2" dirty="0">
                <a:latin typeface="Arial"/>
                <a:cs typeface="Arial"/>
              </a:rPr>
              <a:t>Forecast</a:t>
            </a:r>
            <a:r>
              <a:rPr sz="1046" b="1" spc="-9" dirty="0">
                <a:latin typeface="Arial"/>
                <a:cs typeface="Arial"/>
              </a:rPr>
              <a:t> </a:t>
            </a:r>
            <a:r>
              <a:rPr sz="1046" b="1" spc="-25" dirty="0">
                <a:latin typeface="Arial"/>
                <a:cs typeface="Arial"/>
              </a:rPr>
              <a:t>(GFS)</a:t>
            </a:r>
            <a:endParaRPr sz="1046" dirty="0">
              <a:latin typeface="Arial"/>
              <a:cs typeface="Arial"/>
            </a:endParaRPr>
          </a:p>
        </p:txBody>
      </p:sp>
      <p:sp>
        <p:nvSpPr>
          <p:cNvPr id="24" name="object 24"/>
          <p:cNvSpPr txBox="1"/>
          <p:nvPr/>
        </p:nvSpPr>
        <p:spPr>
          <a:xfrm>
            <a:off x="6741610" y="4297017"/>
            <a:ext cx="69023" cy="477197"/>
          </a:xfrm>
          <a:prstGeom prst="rect">
            <a:avLst/>
          </a:prstGeom>
        </p:spPr>
        <p:txBody>
          <a:bodyPr vert="horz" wrap="square" lIns="0" tIns="46497" rIns="0" bIns="0" rtlCol="0">
            <a:spAutoFit/>
          </a:bodyPr>
          <a:lstStyle/>
          <a:p>
            <a:pPr marL="5776">
              <a:spcBef>
                <a:spcPts val="366"/>
              </a:spcBef>
            </a:pPr>
            <a:r>
              <a:rPr sz="1273" b="1" spc="5" dirty="0">
                <a:latin typeface="Arial"/>
                <a:cs typeface="Arial"/>
              </a:rPr>
              <a:t>•</a:t>
            </a:r>
            <a:endParaRPr sz="1273">
              <a:latin typeface="Arial"/>
              <a:cs typeface="Arial"/>
            </a:endParaRPr>
          </a:p>
          <a:p>
            <a:pPr marL="5776">
              <a:spcBef>
                <a:spcPts val="325"/>
              </a:spcBef>
            </a:pPr>
            <a:r>
              <a:rPr sz="1273" b="1" spc="5" dirty="0">
                <a:latin typeface="Arial"/>
                <a:cs typeface="Arial"/>
              </a:rPr>
              <a:t>•</a:t>
            </a:r>
            <a:endParaRPr sz="1273">
              <a:latin typeface="Arial"/>
              <a:cs typeface="Arial"/>
            </a:endParaRPr>
          </a:p>
        </p:txBody>
      </p:sp>
      <p:sp>
        <p:nvSpPr>
          <p:cNvPr id="25" name="object 25"/>
          <p:cNvSpPr txBox="1"/>
          <p:nvPr/>
        </p:nvSpPr>
        <p:spPr>
          <a:xfrm>
            <a:off x="6913048" y="4278934"/>
            <a:ext cx="1880655" cy="481063"/>
          </a:xfrm>
          <a:prstGeom prst="rect">
            <a:avLst/>
          </a:prstGeom>
        </p:spPr>
        <p:txBody>
          <a:bodyPr vert="horz" wrap="square" lIns="0" tIns="81441" rIns="0" bIns="0" rtlCol="0">
            <a:spAutoFit/>
          </a:bodyPr>
          <a:lstStyle/>
          <a:p>
            <a:pPr marL="5776">
              <a:spcBef>
                <a:spcPts val="641"/>
              </a:spcBef>
            </a:pPr>
            <a:r>
              <a:rPr sz="1046" b="1" spc="-16" dirty="0">
                <a:latin typeface="Arial"/>
                <a:cs typeface="Arial"/>
              </a:rPr>
              <a:t>Agility</a:t>
            </a:r>
            <a:r>
              <a:rPr sz="1046" b="1" spc="-20" dirty="0">
                <a:latin typeface="Arial"/>
                <a:cs typeface="Arial"/>
              </a:rPr>
              <a:t> </a:t>
            </a:r>
            <a:r>
              <a:rPr sz="1046" b="1" dirty="0">
                <a:latin typeface="Arial"/>
                <a:cs typeface="Arial"/>
              </a:rPr>
              <a:t>Constraints</a:t>
            </a:r>
            <a:endParaRPr sz="1046">
              <a:latin typeface="Arial"/>
              <a:cs typeface="Arial"/>
            </a:endParaRPr>
          </a:p>
          <a:p>
            <a:pPr marL="5776">
              <a:spcBef>
                <a:spcPts val="598"/>
              </a:spcBef>
            </a:pPr>
            <a:r>
              <a:rPr sz="1046" b="1" spc="2" dirty="0">
                <a:latin typeface="Arial"/>
                <a:cs typeface="Arial"/>
              </a:rPr>
              <a:t>Thermal</a:t>
            </a:r>
            <a:r>
              <a:rPr sz="1046" b="1" spc="-9" dirty="0">
                <a:latin typeface="Arial"/>
                <a:cs typeface="Arial"/>
              </a:rPr>
              <a:t> </a:t>
            </a:r>
            <a:r>
              <a:rPr sz="1046" b="1" spc="-36" dirty="0">
                <a:latin typeface="Arial"/>
                <a:cs typeface="Arial"/>
              </a:rPr>
              <a:t>&amp;</a:t>
            </a:r>
            <a:r>
              <a:rPr sz="1046" b="1" spc="-9" dirty="0">
                <a:latin typeface="Arial"/>
                <a:cs typeface="Arial"/>
              </a:rPr>
              <a:t> </a:t>
            </a:r>
            <a:r>
              <a:rPr sz="1046" b="1" spc="14" dirty="0">
                <a:latin typeface="Arial"/>
                <a:cs typeface="Arial"/>
              </a:rPr>
              <a:t>Power</a:t>
            </a:r>
            <a:r>
              <a:rPr sz="1046" b="1" spc="-9" dirty="0">
                <a:latin typeface="Arial"/>
                <a:cs typeface="Arial"/>
              </a:rPr>
              <a:t> </a:t>
            </a:r>
            <a:r>
              <a:rPr sz="1046" b="1" dirty="0">
                <a:latin typeface="Arial"/>
                <a:cs typeface="Arial"/>
              </a:rPr>
              <a:t>Constraints</a:t>
            </a:r>
            <a:endParaRPr sz="1046">
              <a:latin typeface="Arial"/>
              <a:cs typeface="Arial"/>
            </a:endParaRPr>
          </a:p>
        </p:txBody>
      </p:sp>
      <p:sp>
        <p:nvSpPr>
          <p:cNvPr id="26" name="object 26"/>
          <p:cNvSpPr txBox="1"/>
          <p:nvPr/>
        </p:nvSpPr>
        <p:spPr>
          <a:xfrm>
            <a:off x="4696746" y="4297017"/>
            <a:ext cx="69023" cy="477197"/>
          </a:xfrm>
          <a:prstGeom prst="rect">
            <a:avLst/>
          </a:prstGeom>
        </p:spPr>
        <p:txBody>
          <a:bodyPr vert="horz" wrap="square" lIns="0" tIns="46497" rIns="0" bIns="0" rtlCol="0">
            <a:spAutoFit/>
          </a:bodyPr>
          <a:lstStyle/>
          <a:p>
            <a:pPr marL="5776">
              <a:spcBef>
                <a:spcPts val="366"/>
              </a:spcBef>
            </a:pPr>
            <a:r>
              <a:rPr sz="1273" b="1" spc="5" dirty="0">
                <a:latin typeface="Arial"/>
                <a:cs typeface="Arial"/>
              </a:rPr>
              <a:t>•</a:t>
            </a:r>
            <a:endParaRPr sz="1273">
              <a:latin typeface="Arial"/>
              <a:cs typeface="Arial"/>
            </a:endParaRPr>
          </a:p>
          <a:p>
            <a:pPr marL="5776">
              <a:spcBef>
                <a:spcPts val="325"/>
              </a:spcBef>
            </a:pPr>
            <a:r>
              <a:rPr sz="1273" b="1" spc="5" dirty="0">
                <a:latin typeface="Arial"/>
                <a:cs typeface="Arial"/>
              </a:rPr>
              <a:t>•</a:t>
            </a:r>
            <a:endParaRPr sz="1273">
              <a:latin typeface="Arial"/>
              <a:cs typeface="Arial"/>
            </a:endParaRPr>
          </a:p>
        </p:txBody>
      </p:sp>
      <p:sp>
        <p:nvSpPr>
          <p:cNvPr id="27" name="object 27"/>
          <p:cNvSpPr txBox="1"/>
          <p:nvPr/>
        </p:nvSpPr>
        <p:spPr>
          <a:xfrm>
            <a:off x="4868183" y="4278934"/>
            <a:ext cx="1657992" cy="452971"/>
          </a:xfrm>
          <a:prstGeom prst="rect">
            <a:avLst/>
          </a:prstGeom>
        </p:spPr>
        <p:txBody>
          <a:bodyPr vert="horz" wrap="square" lIns="0" tIns="5487" rIns="0" bIns="0" rtlCol="0">
            <a:spAutoFit/>
          </a:bodyPr>
          <a:lstStyle/>
          <a:p>
            <a:pPr marL="5776" marR="2310">
              <a:lnSpc>
                <a:spcPct val="147600"/>
              </a:lnSpc>
              <a:spcBef>
                <a:spcPts val="43"/>
              </a:spcBef>
            </a:pPr>
            <a:r>
              <a:rPr sz="1046" b="1" spc="-7" dirty="0">
                <a:latin typeface="Arial"/>
                <a:cs typeface="Arial"/>
              </a:rPr>
              <a:t>Engineering</a:t>
            </a:r>
            <a:r>
              <a:rPr sz="1046" b="1" spc="-5" dirty="0">
                <a:latin typeface="Arial"/>
                <a:cs typeface="Arial"/>
              </a:rPr>
              <a:t> </a:t>
            </a:r>
            <a:r>
              <a:rPr sz="1046" b="1" spc="-7" dirty="0">
                <a:latin typeface="Arial"/>
                <a:cs typeface="Arial"/>
              </a:rPr>
              <a:t>Activities </a:t>
            </a:r>
            <a:r>
              <a:rPr sz="1046" b="1" spc="-5" dirty="0">
                <a:latin typeface="Arial"/>
                <a:cs typeface="Arial"/>
              </a:rPr>
              <a:t> </a:t>
            </a:r>
            <a:r>
              <a:rPr sz="1046" b="1" spc="20" dirty="0">
                <a:latin typeface="Arial"/>
                <a:cs typeface="Arial"/>
              </a:rPr>
              <a:t>Data</a:t>
            </a:r>
            <a:r>
              <a:rPr sz="1046" b="1" spc="-14" dirty="0">
                <a:latin typeface="Arial"/>
                <a:cs typeface="Arial"/>
              </a:rPr>
              <a:t> </a:t>
            </a:r>
            <a:r>
              <a:rPr sz="1046" b="1" dirty="0">
                <a:latin typeface="Arial"/>
                <a:cs typeface="Arial"/>
              </a:rPr>
              <a:t>Downlink</a:t>
            </a:r>
            <a:r>
              <a:rPr sz="1046" b="1" spc="-14" dirty="0">
                <a:latin typeface="Arial"/>
                <a:cs typeface="Arial"/>
              </a:rPr>
              <a:t> Availability</a:t>
            </a:r>
            <a:endParaRPr sz="1046">
              <a:latin typeface="Arial"/>
              <a:cs typeface="Arial"/>
            </a:endParaRPr>
          </a:p>
        </p:txBody>
      </p:sp>
      <p:sp>
        <p:nvSpPr>
          <p:cNvPr id="28" name="object 28"/>
          <p:cNvSpPr txBox="1"/>
          <p:nvPr/>
        </p:nvSpPr>
        <p:spPr>
          <a:xfrm>
            <a:off x="503680" y="4326979"/>
            <a:ext cx="409227" cy="167066"/>
          </a:xfrm>
          <a:prstGeom prst="rect">
            <a:avLst/>
          </a:prstGeom>
        </p:spPr>
        <p:txBody>
          <a:bodyPr vert="horz" wrap="square" lIns="0" tIns="6065" rIns="0" bIns="0" rtlCol="0">
            <a:spAutoFit/>
          </a:bodyPr>
          <a:lstStyle/>
          <a:p>
            <a:pPr marL="5776">
              <a:spcBef>
                <a:spcPts val="48"/>
              </a:spcBef>
            </a:pPr>
            <a:r>
              <a:rPr sz="1046" b="1" u="sng" spc="-2" dirty="0">
                <a:uFill>
                  <a:solidFill>
                    <a:srgbClr val="000000"/>
                  </a:solidFill>
                </a:uFill>
                <a:latin typeface="Arial"/>
                <a:cs typeface="Arial"/>
              </a:rPr>
              <a:t>Inputs</a:t>
            </a:r>
            <a:endParaRPr sz="1046">
              <a:latin typeface="Arial"/>
              <a:cs typeface="Aria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65999" y="48634"/>
            <a:ext cx="8324737" cy="315651"/>
          </a:xfrm>
          <a:prstGeom prst="rect">
            <a:avLst/>
          </a:prstGeom>
        </p:spPr>
        <p:txBody>
          <a:bodyPr vert="horz" wrap="square" lIns="0" tIns="7798" rIns="0" bIns="0" rtlCol="0" anchor="t" anchorCtr="0">
            <a:spAutoFit/>
          </a:bodyPr>
          <a:lstStyle/>
          <a:p>
            <a:pPr marL="5776">
              <a:lnSpc>
                <a:spcPct val="100000"/>
              </a:lnSpc>
              <a:spcBef>
                <a:spcPts val="61"/>
              </a:spcBef>
            </a:pPr>
            <a:r>
              <a:rPr sz="2000" spc="-27" dirty="0"/>
              <a:t>Our</a:t>
            </a:r>
            <a:r>
              <a:rPr sz="2000" spc="-66" dirty="0"/>
              <a:t> </a:t>
            </a:r>
            <a:r>
              <a:rPr sz="2000" spc="-41" dirty="0"/>
              <a:t>ability</a:t>
            </a:r>
            <a:r>
              <a:rPr sz="2000" spc="-64" dirty="0"/>
              <a:t> </a:t>
            </a:r>
            <a:r>
              <a:rPr sz="2000" spc="5" dirty="0"/>
              <a:t>to</a:t>
            </a:r>
            <a:r>
              <a:rPr sz="2000" spc="-64" dirty="0"/>
              <a:t> </a:t>
            </a:r>
            <a:r>
              <a:rPr sz="2000" spc="-20" dirty="0"/>
              <a:t>scan</a:t>
            </a:r>
            <a:r>
              <a:rPr sz="2000" spc="-64" dirty="0"/>
              <a:t> </a:t>
            </a:r>
            <a:r>
              <a:rPr sz="2000" spc="-18" dirty="0"/>
              <a:t>targets</a:t>
            </a:r>
            <a:r>
              <a:rPr sz="2000" spc="-64" dirty="0"/>
              <a:t> </a:t>
            </a:r>
            <a:r>
              <a:rPr sz="2000" spc="-45" dirty="0"/>
              <a:t>is</a:t>
            </a:r>
            <a:r>
              <a:rPr sz="2000" spc="-64" dirty="0"/>
              <a:t> </a:t>
            </a:r>
            <a:r>
              <a:rPr sz="2000" spc="-30" dirty="0"/>
              <a:t>also</a:t>
            </a:r>
            <a:r>
              <a:rPr sz="2000" spc="-64" dirty="0"/>
              <a:t> </a:t>
            </a:r>
            <a:r>
              <a:rPr sz="2000" spc="-27" dirty="0"/>
              <a:t>limited</a:t>
            </a:r>
            <a:r>
              <a:rPr sz="2000" spc="-64" dirty="0"/>
              <a:t> </a:t>
            </a:r>
            <a:r>
              <a:rPr sz="2000" spc="-41" dirty="0"/>
              <a:t>by</a:t>
            </a:r>
            <a:r>
              <a:rPr sz="2000" spc="-64" dirty="0"/>
              <a:t> </a:t>
            </a:r>
            <a:r>
              <a:rPr sz="2000" spc="-30" dirty="0">
                <a:solidFill>
                  <a:srgbClr val="EE220C"/>
                </a:solidFill>
              </a:rPr>
              <a:t>cloud</a:t>
            </a:r>
            <a:r>
              <a:rPr sz="2000" spc="-64" dirty="0">
                <a:solidFill>
                  <a:srgbClr val="EE220C"/>
                </a:solidFill>
              </a:rPr>
              <a:t> </a:t>
            </a:r>
            <a:r>
              <a:rPr sz="2000" spc="-50" dirty="0">
                <a:solidFill>
                  <a:srgbClr val="EE220C"/>
                </a:solidFill>
              </a:rPr>
              <a:t>cover</a:t>
            </a:r>
            <a:r>
              <a:rPr sz="2000" spc="-50" dirty="0"/>
              <a:t>.</a:t>
            </a:r>
          </a:p>
        </p:txBody>
      </p:sp>
      <p:sp>
        <p:nvSpPr>
          <p:cNvPr id="3" name="object 3"/>
          <p:cNvSpPr txBox="1"/>
          <p:nvPr/>
        </p:nvSpPr>
        <p:spPr>
          <a:xfrm>
            <a:off x="465999" y="318842"/>
            <a:ext cx="8174151" cy="1152219"/>
          </a:xfrm>
          <a:prstGeom prst="rect">
            <a:avLst/>
          </a:prstGeom>
        </p:spPr>
        <p:txBody>
          <a:bodyPr vert="horz" wrap="square" lIns="0" tIns="139490" rIns="0" bIns="0" rtlCol="0">
            <a:spAutoFit/>
          </a:bodyPr>
          <a:lstStyle/>
          <a:p>
            <a:pPr marL="5776">
              <a:spcBef>
                <a:spcPts val="1098"/>
              </a:spcBef>
            </a:pPr>
            <a:r>
              <a:rPr sz="1706" b="1" spc="-50" dirty="0">
                <a:latin typeface="Arial"/>
                <a:cs typeface="Arial"/>
              </a:rPr>
              <a:t>Targets</a:t>
            </a:r>
            <a:r>
              <a:rPr sz="1706" b="1" spc="-64" dirty="0">
                <a:latin typeface="Arial"/>
                <a:cs typeface="Arial"/>
              </a:rPr>
              <a:t> </a:t>
            </a:r>
            <a:r>
              <a:rPr sz="1706" b="1" spc="-45" dirty="0">
                <a:latin typeface="Arial"/>
                <a:cs typeface="Arial"/>
              </a:rPr>
              <a:t>in</a:t>
            </a:r>
            <a:r>
              <a:rPr sz="1706" b="1" spc="-64" dirty="0">
                <a:latin typeface="Arial"/>
                <a:cs typeface="Arial"/>
              </a:rPr>
              <a:t> </a:t>
            </a:r>
            <a:r>
              <a:rPr sz="1706" b="1" spc="-20" dirty="0">
                <a:solidFill>
                  <a:srgbClr val="00FF00"/>
                </a:solidFill>
                <a:latin typeface="Arial"/>
                <a:cs typeface="Arial"/>
              </a:rPr>
              <a:t>green</a:t>
            </a:r>
            <a:r>
              <a:rPr sz="1706" b="1" spc="-64" dirty="0">
                <a:solidFill>
                  <a:srgbClr val="00FF00"/>
                </a:solidFill>
                <a:latin typeface="Arial"/>
                <a:cs typeface="Arial"/>
              </a:rPr>
              <a:t> </a:t>
            </a:r>
            <a:r>
              <a:rPr sz="1706" b="1" spc="-27" dirty="0">
                <a:latin typeface="Arial"/>
                <a:cs typeface="Arial"/>
              </a:rPr>
              <a:t>have</a:t>
            </a:r>
            <a:r>
              <a:rPr sz="1706" b="1" spc="-64" dirty="0">
                <a:latin typeface="Arial"/>
                <a:cs typeface="Arial"/>
              </a:rPr>
              <a:t> </a:t>
            </a:r>
            <a:r>
              <a:rPr sz="1706" b="1" spc="20" dirty="0">
                <a:latin typeface="Arial"/>
                <a:cs typeface="Arial"/>
              </a:rPr>
              <a:t>at</a:t>
            </a:r>
            <a:r>
              <a:rPr sz="1706" b="1" spc="-61" dirty="0">
                <a:latin typeface="Arial"/>
                <a:cs typeface="Arial"/>
              </a:rPr>
              <a:t> </a:t>
            </a:r>
            <a:r>
              <a:rPr sz="1706" b="1" spc="-18" dirty="0">
                <a:latin typeface="Arial"/>
                <a:cs typeface="Arial"/>
              </a:rPr>
              <a:t>least</a:t>
            </a:r>
            <a:r>
              <a:rPr sz="1706" b="1" spc="-64" dirty="0">
                <a:latin typeface="Arial"/>
                <a:cs typeface="Arial"/>
              </a:rPr>
              <a:t> </a:t>
            </a:r>
            <a:r>
              <a:rPr sz="1706" b="1" spc="-11" dirty="0">
                <a:solidFill>
                  <a:srgbClr val="00FF00"/>
                </a:solidFill>
                <a:latin typeface="Arial"/>
                <a:cs typeface="Arial"/>
              </a:rPr>
              <a:t>20</a:t>
            </a:r>
            <a:r>
              <a:rPr sz="1706" b="1" spc="-64" dirty="0">
                <a:solidFill>
                  <a:srgbClr val="00FF00"/>
                </a:solidFill>
                <a:latin typeface="Arial"/>
                <a:cs typeface="Arial"/>
              </a:rPr>
              <a:t> </a:t>
            </a:r>
            <a:r>
              <a:rPr sz="1706" b="1" spc="-32" dirty="0">
                <a:latin typeface="Arial"/>
                <a:cs typeface="Arial"/>
              </a:rPr>
              <a:t>opportunities</a:t>
            </a:r>
            <a:r>
              <a:rPr sz="1706" b="1" spc="-64" dirty="0">
                <a:latin typeface="Arial"/>
                <a:cs typeface="Arial"/>
              </a:rPr>
              <a:t> </a:t>
            </a:r>
            <a:r>
              <a:rPr sz="1706" b="1" spc="-7" dirty="0">
                <a:latin typeface="Arial"/>
                <a:cs typeface="Arial"/>
              </a:rPr>
              <a:t>per</a:t>
            </a:r>
            <a:r>
              <a:rPr sz="1706" b="1" spc="-61" dirty="0">
                <a:latin typeface="Arial"/>
                <a:cs typeface="Arial"/>
              </a:rPr>
              <a:t> </a:t>
            </a:r>
            <a:r>
              <a:rPr sz="1706" b="1" spc="-20" dirty="0">
                <a:latin typeface="Arial"/>
                <a:cs typeface="Arial"/>
              </a:rPr>
              <a:t>year</a:t>
            </a:r>
            <a:r>
              <a:rPr sz="1706" b="1" spc="-64" dirty="0">
                <a:latin typeface="Arial"/>
                <a:cs typeface="Arial"/>
              </a:rPr>
              <a:t> </a:t>
            </a:r>
            <a:r>
              <a:rPr sz="1706" b="1" spc="-14" dirty="0">
                <a:latin typeface="Arial"/>
                <a:cs typeface="Arial"/>
              </a:rPr>
              <a:t>with</a:t>
            </a:r>
            <a:r>
              <a:rPr sz="1706" b="1" spc="-64" dirty="0">
                <a:latin typeface="Arial"/>
                <a:cs typeface="Arial"/>
              </a:rPr>
              <a:t> </a:t>
            </a:r>
            <a:r>
              <a:rPr sz="1706" b="1" spc="-7" dirty="0">
                <a:latin typeface="Arial"/>
                <a:cs typeface="Arial"/>
              </a:rPr>
              <a:t>the</a:t>
            </a:r>
            <a:r>
              <a:rPr sz="1706" b="1" spc="-64" dirty="0">
                <a:latin typeface="Arial"/>
                <a:cs typeface="Arial"/>
              </a:rPr>
              <a:t> </a:t>
            </a:r>
            <a:r>
              <a:rPr sz="1706" b="1" spc="-9" dirty="0">
                <a:latin typeface="Arial"/>
                <a:cs typeface="Arial"/>
              </a:rPr>
              <a:t>added</a:t>
            </a:r>
            <a:r>
              <a:rPr sz="1706" b="1" spc="-64" dirty="0">
                <a:latin typeface="Arial"/>
                <a:cs typeface="Arial"/>
              </a:rPr>
              <a:t> </a:t>
            </a:r>
            <a:r>
              <a:rPr sz="1706" b="1" spc="-30" dirty="0">
                <a:latin typeface="Arial"/>
                <a:cs typeface="Arial"/>
              </a:rPr>
              <a:t>cloud</a:t>
            </a:r>
            <a:r>
              <a:rPr sz="1706" b="1" spc="-61" dirty="0">
                <a:latin typeface="Arial"/>
                <a:cs typeface="Arial"/>
              </a:rPr>
              <a:t> </a:t>
            </a:r>
            <a:r>
              <a:rPr sz="1706" b="1" spc="-39" dirty="0">
                <a:latin typeface="Arial"/>
                <a:cs typeface="Arial"/>
              </a:rPr>
              <a:t>limit.</a:t>
            </a:r>
            <a:endParaRPr sz="1706" dirty="0">
              <a:latin typeface="Arial"/>
              <a:cs typeface="Arial"/>
            </a:endParaRPr>
          </a:p>
          <a:p>
            <a:pPr marL="5776">
              <a:spcBef>
                <a:spcPts val="1089"/>
              </a:spcBef>
            </a:pPr>
            <a:r>
              <a:rPr sz="1774" b="1" spc="-45" dirty="0">
                <a:latin typeface="Arial"/>
                <a:cs typeface="Arial"/>
              </a:rPr>
              <a:t>We</a:t>
            </a:r>
            <a:r>
              <a:rPr sz="1774" b="1" spc="-68" dirty="0">
                <a:latin typeface="Arial"/>
                <a:cs typeface="Arial"/>
              </a:rPr>
              <a:t> </a:t>
            </a:r>
            <a:r>
              <a:rPr sz="1774" b="1" spc="-30" dirty="0">
                <a:latin typeface="Arial"/>
                <a:cs typeface="Arial"/>
              </a:rPr>
              <a:t>prioritize</a:t>
            </a:r>
            <a:r>
              <a:rPr sz="1774" b="1" spc="-66" dirty="0">
                <a:latin typeface="Arial"/>
                <a:cs typeface="Arial"/>
              </a:rPr>
              <a:t> </a:t>
            </a:r>
            <a:r>
              <a:rPr sz="1774" b="1" spc="-20" dirty="0">
                <a:latin typeface="Arial"/>
                <a:cs typeface="Arial"/>
              </a:rPr>
              <a:t>targets</a:t>
            </a:r>
            <a:r>
              <a:rPr sz="1774" b="1" spc="-68" dirty="0">
                <a:latin typeface="Arial"/>
                <a:cs typeface="Arial"/>
              </a:rPr>
              <a:t> </a:t>
            </a:r>
            <a:r>
              <a:rPr sz="1774" b="1" i="1" spc="-30" dirty="0">
                <a:latin typeface="Arial"/>
                <a:cs typeface="Arial"/>
              </a:rPr>
              <a:t>relative</a:t>
            </a:r>
            <a:r>
              <a:rPr sz="1774" b="1" i="1" spc="-66" dirty="0">
                <a:latin typeface="Arial"/>
                <a:cs typeface="Arial"/>
              </a:rPr>
              <a:t> </a:t>
            </a:r>
            <a:r>
              <a:rPr sz="1774" b="1" i="1" spc="2" dirty="0">
                <a:latin typeface="Arial"/>
                <a:cs typeface="Arial"/>
              </a:rPr>
              <a:t>to</a:t>
            </a:r>
            <a:r>
              <a:rPr sz="1774" b="1" i="1" spc="-66" dirty="0">
                <a:latin typeface="Arial"/>
                <a:cs typeface="Arial"/>
              </a:rPr>
              <a:t> </a:t>
            </a:r>
            <a:r>
              <a:rPr sz="1774" b="1" i="1" spc="-14" dirty="0">
                <a:latin typeface="Arial"/>
                <a:cs typeface="Arial"/>
              </a:rPr>
              <a:t>their</a:t>
            </a:r>
            <a:r>
              <a:rPr sz="1774" b="1" i="1" spc="-68" dirty="0">
                <a:latin typeface="Arial"/>
                <a:cs typeface="Arial"/>
              </a:rPr>
              <a:t> </a:t>
            </a:r>
            <a:r>
              <a:rPr sz="1774" b="1" i="1" spc="-36" dirty="0">
                <a:latin typeface="Arial"/>
                <a:cs typeface="Arial"/>
              </a:rPr>
              <a:t>cloud</a:t>
            </a:r>
            <a:r>
              <a:rPr sz="1774" b="1" i="1" spc="-66" dirty="0">
                <a:latin typeface="Arial"/>
                <a:cs typeface="Arial"/>
              </a:rPr>
              <a:t> </a:t>
            </a:r>
            <a:r>
              <a:rPr sz="1774" b="1" i="1" spc="-48" dirty="0">
                <a:latin typeface="Arial"/>
                <a:cs typeface="Arial"/>
              </a:rPr>
              <a:t>climatology.</a:t>
            </a:r>
            <a:endParaRPr sz="1774" dirty="0">
              <a:latin typeface="Arial"/>
              <a:cs typeface="Arial"/>
            </a:endParaRPr>
          </a:p>
          <a:p>
            <a:pPr marL="731237">
              <a:spcBef>
                <a:spcPts val="1028"/>
              </a:spcBef>
              <a:tabLst>
                <a:tab pos="3563190" algn="l"/>
                <a:tab pos="6394854" algn="l"/>
              </a:tabLst>
            </a:pPr>
            <a:r>
              <a:rPr sz="1342" b="1" spc="48" dirty="0">
                <a:latin typeface="Arial"/>
                <a:cs typeface="Arial"/>
              </a:rPr>
              <a:t>&lt;10%</a:t>
            </a:r>
            <a:r>
              <a:rPr sz="1342" b="1" spc="2" dirty="0">
                <a:latin typeface="Arial"/>
                <a:cs typeface="Arial"/>
              </a:rPr>
              <a:t> </a:t>
            </a:r>
            <a:r>
              <a:rPr sz="1342" b="1" spc="-5" dirty="0">
                <a:latin typeface="Arial"/>
                <a:cs typeface="Arial"/>
              </a:rPr>
              <a:t>Clouds	</a:t>
            </a:r>
            <a:r>
              <a:rPr sz="1342" b="1" spc="48" dirty="0">
                <a:latin typeface="Arial"/>
                <a:cs typeface="Arial"/>
              </a:rPr>
              <a:t>&lt;20%</a:t>
            </a:r>
            <a:r>
              <a:rPr sz="1342" b="1" spc="5" dirty="0">
                <a:latin typeface="Arial"/>
                <a:cs typeface="Arial"/>
              </a:rPr>
              <a:t> </a:t>
            </a:r>
            <a:r>
              <a:rPr sz="1342" b="1" spc="-5" dirty="0">
                <a:latin typeface="Arial"/>
                <a:cs typeface="Arial"/>
              </a:rPr>
              <a:t>Clouds	</a:t>
            </a:r>
            <a:r>
              <a:rPr sz="1342" b="1" spc="48" dirty="0">
                <a:latin typeface="Arial"/>
                <a:cs typeface="Arial"/>
              </a:rPr>
              <a:t>&lt;30%</a:t>
            </a:r>
            <a:r>
              <a:rPr sz="1342" b="1" spc="-16" dirty="0">
                <a:latin typeface="Arial"/>
                <a:cs typeface="Arial"/>
              </a:rPr>
              <a:t> </a:t>
            </a:r>
            <a:r>
              <a:rPr sz="1342" b="1" spc="-5" dirty="0">
                <a:latin typeface="Arial"/>
                <a:cs typeface="Arial"/>
              </a:rPr>
              <a:t>Clouds</a:t>
            </a:r>
            <a:endParaRPr sz="1342" dirty="0">
              <a:latin typeface="Arial"/>
              <a:cs typeface="Arial"/>
            </a:endParaRPr>
          </a:p>
        </p:txBody>
      </p:sp>
      <p:sp>
        <p:nvSpPr>
          <p:cNvPr id="4" name="object 4"/>
          <p:cNvSpPr txBox="1"/>
          <p:nvPr/>
        </p:nvSpPr>
        <p:spPr>
          <a:xfrm>
            <a:off x="6855345" y="2828547"/>
            <a:ext cx="1098878" cy="213238"/>
          </a:xfrm>
          <a:prstGeom prst="rect">
            <a:avLst/>
          </a:prstGeom>
        </p:spPr>
        <p:txBody>
          <a:bodyPr vert="horz" wrap="square" lIns="0" tIns="6642" rIns="0" bIns="0" rtlCol="0">
            <a:spAutoFit/>
          </a:bodyPr>
          <a:lstStyle/>
          <a:p>
            <a:pPr marL="5776">
              <a:spcBef>
                <a:spcPts val="52"/>
              </a:spcBef>
            </a:pPr>
            <a:r>
              <a:rPr sz="1342" b="1" spc="48" dirty="0">
                <a:latin typeface="Arial"/>
                <a:cs typeface="Arial"/>
              </a:rPr>
              <a:t>&lt;60%</a:t>
            </a:r>
            <a:r>
              <a:rPr sz="1342" b="1" spc="-34" dirty="0">
                <a:latin typeface="Arial"/>
                <a:cs typeface="Arial"/>
              </a:rPr>
              <a:t> </a:t>
            </a:r>
            <a:r>
              <a:rPr sz="1342" b="1" spc="-5" dirty="0">
                <a:latin typeface="Arial"/>
                <a:cs typeface="Arial"/>
              </a:rPr>
              <a:t>Clouds</a:t>
            </a:r>
            <a:endParaRPr sz="1342">
              <a:latin typeface="Arial"/>
              <a:cs typeface="Arial"/>
            </a:endParaRPr>
          </a:p>
        </p:txBody>
      </p:sp>
      <p:sp>
        <p:nvSpPr>
          <p:cNvPr id="5" name="object 5"/>
          <p:cNvSpPr txBox="1"/>
          <p:nvPr/>
        </p:nvSpPr>
        <p:spPr>
          <a:xfrm>
            <a:off x="4023510" y="2828547"/>
            <a:ext cx="1098878" cy="213238"/>
          </a:xfrm>
          <a:prstGeom prst="rect">
            <a:avLst/>
          </a:prstGeom>
        </p:spPr>
        <p:txBody>
          <a:bodyPr vert="horz" wrap="square" lIns="0" tIns="6642" rIns="0" bIns="0" rtlCol="0">
            <a:spAutoFit/>
          </a:bodyPr>
          <a:lstStyle/>
          <a:p>
            <a:pPr marL="5776">
              <a:spcBef>
                <a:spcPts val="52"/>
              </a:spcBef>
            </a:pPr>
            <a:r>
              <a:rPr sz="1342" b="1" spc="48" dirty="0">
                <a:latin typeface="Arial"/>
                <a:cs typeface="Arial"/>
              </a:rPr>
              <a:t>&lt;50%</a:t>
            </a:r>
            <a:r>
              <a:rPr sz="1342" b="1" spc="-34" dirty="0">
                <a:latin typeface="Arial"/>
                <a:cs typeface="Arial"/>
              </a:rPr>
              <a:t> </a:t>
            </a:r>
            <a:r>
              <a:rPr sz="1342" b="1" spc="-5" dirty="0">
                <a:latin typeface="Arial"/>
                <a:cs typeface="Arial"/>
              </a:rPr>
              <a:t>Clouds</a:t>
            </a:r>
            <a:endParaRPr sz="1342">
              <a:latin typeface="Arial"/>
              <a:cs typeface="Arial"/>
            </a:endParaRPr>
          </a:p>
        </p:txBody>
      </p:sp>
      <p:sp>
        <p:nvSpPr>
          <p:cNvPr id="6" name="object 6"/>
          <p:cNvSpPr txBox="1"/>
          <p:nvPr/>
        </p:nvSpPr>
        <p:spPr>
          <a:xfrm>
            <a:off x="1191672" y="2828547"/>
            <a:ext cx="1098878" cy="213238"/>
          </a:xfrm>
          <a:prstGeom prst="rect">
            <a:avLst/>
          </a:prstGeom>
        </p:spPr>
        <p:txBody>
          <a:bodyPr vert="horz" wrap="square" lIns="0" tIns="6642" rIns="0" bIns="0" rtlCol="0">
            <a:spAutoFit/>
          </a:bodyPr>
          <a:lstStyle/>
          <a:p>
            <a:pPr marL="5776">
              <a:spcBef>
                <a:spcPts val="52"/>
              </a:spcBef>
            </a:pPr>
            <a:r>
              <a:rPr sz="1342" b="1" spc="48" dirty="0">
                <a:latin typeface="Arial"/>
                <a:cs typeface="Arial"/>
              </a:rPr>
              <a:t>&lt;40%</a:t>
            </a:r>
            <a:r>
              <a:rPr sz="1342" b="1" spc="-34" dirty="0">
                <a:latin typeface="Arial"/>
                <a:cs typeface="Arial"/>
              </a:rPr>
              <a:t> </a:t>
            </a:r>
            <a:r>
              <a:rPr sz="1342" b="1" spc="-5" dirty="0">
                <a:latin typeface="Arial"/>
                <a:cs typeface="Arial"/>
              </a:rPr>
              <a:t>Clouds</a:t>
            </a:r>
            <a:endParaRPr sz="1342">
              <a:latin typeface="Arial"/>
              <a:cs typeface="Arial"/>
            </a:endParaRPr>
          </a:p>
        </p:txBody>
      </p:sp>
      <p:pic>
        <p:nvPicPr>
          <p:cNvPr id="7" name="object 7"/>
          <p:cNvPicPr/>
          <p:nvPr/>
        </p:nvPicPr>
        <p:blipFill>
          <a:blip r:embed="rId2" cstate="print"/>
          <a:stretch>
            <a:fillRect/>
          </a:stretch>
        </p:blipFill>
        <p:spPr>
          <a:xfrm>
            <a:off x="409765" y="1496203"/>
            <a:ext cx="2663376" cy="1267439"/>
          </a:xfrm>
          <a:prstGeom prst="rect">
            <a:avLst/>
          </a:prstGeom>
        </p:spPr>
      </p:pic>
      <p:pic>
        <p:nvPicPr>
          <p:cNvPr id="8" name="object 8"/>
          <p:cNvPicPr/>
          <p:nvPr/>
        </p:nvPicPr>
        <p:blipFill>
          <a:blip r:embed="rId3" cstate="print"/>
          <a:stretch>
            <a:fillRect/>
          </a:stretch>
        </p:blipFill>
        <p:spPr>
          <a:xfrm>
            <a:off x="3241686" y="1504422"/>
            <a:ext cx="2661549" cy="1259221"/>
          </a:xfrm>
          <a:prstGeom prst="rect">
            <a:avLst/>
          </a:prstGeom>
        </p:spPr>
      </p:pic>
      <p:pic>
        <p:nvPicPr>
          <p:cNvPr id="9" name="object 9"/>
          <p:cNvPicPr/>
          <p:nvPr/>
        </p:nvPicPr>
        <p:blipFill>
          <a:blip r:embed="rId4" cstate="print"/>
          <a:stretch>
            <a:fillRect/>
          </a:stretch>
        </p:blipFill>
        <p:spPr>
          <a:xfrm>
            <a:off x="6080751" y="1503514"/>
            <a:ext cx="2656063" cy="1260129"/>
          </a:xfrm>
          <a:prstGeom prst="rect">
            <a:avLst/>
          </a:prstGeom>
        </p:spPr>
      </p:pic>
      <p:pic>
        <p:nvPicPr>
          <p:cNvPr id="10" name="object 10"/>
          <p:cNvPicPr/>
          <p:nvPr/>
        </p:nvPicPr>
        <p:blipFill>
          <a:blip r:embed="rId5" cstate="print"/>
          <a:stretch>
            <a:fillRect/>
          </a:stretch>
        </p:blipFill>
        <p:spPr>
          <a:xfrm>
            <a:off x="409765" y="3092065"/>
            <a:ext cx="2663376" cy="1259215"/>
          </a:xfrm>
          <a:prstGeom prst="rect">
            <a:avLst/>
          </a:prstGeom>
        </p:spPr>
      </p:pic>
      <p:pic>
        <p:nvPicPr>
          <p:cNvPr id="11" name="object 11"/>
          <p:cNvPicPr/>
          <p:nvPr/>
        </p:nvPicPr>
        <p:blipFill>
          <a:blip r:embed="rId6" cstate="print"/>
          <a:stretch>
            <a:fillRect/>
          </a:stretch>
        </p:blipFill>
        <p:spPr>
          <a:xfrm>
            <a:off x="3245342" y="3092065"/>
            <a:ext cx="2658807" cy="1259215"/>
          </a:xfrm>
          <a:prstGeom prst="rect">
            <a:avLst/>
          </a:prstGeom>
        </p:spPr>
      </p:pic>
      <p:pic>
        <p:nvPicPr>
          <p:cNvPr id="12" name="object 12"/>
          <p:cNvPicPr/>
          <p:nvPr/>
        </p:nvPicPr>
        <p:blipFill>
          <a:blip r:embed="rId7" cstate="print"/>
          <a:stretch>
            <a:fillRect/>
          </a:stretch>
        </p:blipFill>
        <p:spPr>
          <a:xfrm>
            <a:off x="6080751" y="3092065"/>
            <a:ext cx="2656063" cy="1259215"/>
          </a:xfrm>
          <a:prstGeom prst="rect">
            <a:avLst/>
          </a:prstGeom>
        </p:spPr>
      </p:pic>
      <p:sp>
        <p:nvSpPr>
          <p:cNvPr id="13" name="object 14">
            <a:extLst>
              <a:ext uri="{FF2B5EF4-FFF2-40B4-BE49-F238E27FC236}">
                <a16:creationId xmlns:a16="http://schemas.microsoft.com/office/drawing/2014/main" id="{D4441DA4-DFFC-4902-A715-95F4EE234030}"/>
              </a:ext>
            </a:extLst>
          </p:cNvPr>
          <p:cNvSpPr txBox="1"/>
          <p:nvPr/>
        </p:nvSpPr>
        <p:spPr>
          <a:xfrm>
            <a:off x="2161478" y="2483420"/>
            <a:ext cx="894409" cy="143803"/>
          </a:xfrm>
          <a:prstGeom prst="rect">
            <a:avLst/>
          </a:prstGeom>
        </p:spPr>
        <p:txBody>
          <a:bodyPr vert="horz" wrap="square" lIns="0" tIns="7220" rIns="0" bIns="0" rtlCol="0">
            <a:spAutoFit/>
          </a:bodyPr>
          <a:lstStyle/>
          <a:p>
            <a:pPr marL="5776">
              <a:spcBef>
                <a:spcPts val="57"/>
              </a:spcBef>
            </a:pPr>
            <a:r>
              <a:rPr sz="887" spc="41" dirty="0">
                <a:solidFill>
                  <a:srgbClr val="EE220C"/>
                </a:solidFill>
                <a:latin typeface="Arial"/>
                <a:cs typeface="Arial"/>
              </a:rPr>
              <a:t>60%</a:t>
            </a:r>
            <a:r>
              <a:rPr sz="887" spc="-11" dirty="0">
                <a:solidFill>
                  <a:srgbClr val="EE220C"/>
                </a:solidFill>
                <a:latin typeface="Arial"/>
                <a:cs typeface="Arial"/>
              </a:rPr>
              <a:t> </a:t>
            </a:r>
            <a:r>
              <a:rPr sz="887" spc="7" dirty="0">
                <a:solidFill>
                  <a:srgbClr val="EE220C"/>
                </a:solidFill>
                <a:latin typeface="Arial"/>
                <a:cs typeface="Arial"/>
              </a:rPr>
              <a:t>Global</a:t>
            </a:r>
            <a:r>
              <a:rPr sz="887" spc="-9" dirty="0">
                <a:solidFill>
                  <a:srgbClr val="EE220C"/>
                </a:solidFill>
                <a:latin typeface="Arial"/>
                <a:cs typeface="Arial"/>
              </a:rPr>
              <a:t> </a:t>
            </a:r>
            <a:r>
              <a:rPr sz="887" spc="-14" dirty="0">
                <a:solidFill>
                  <a:srgbClr val="EE220C"/>
                </a:solidFill>
                <a:latin typeface="Arial"/>
                <a:cs typeface="Arial"/>
              </a:rPr>
              <a:t>O&amp;G</a:t>
            </a:r>
            <a:endParaRPr sz="887" dirty="0">
              <a:latin typeface="Arial"/>
              <a:cs typeface="Arial"/>
            </a:endParaRPr>
          </a:p>
        </p:txBody>
      </p:sp>
      <p:sp>
        <p:nvSpPr>
          <p:cNvPr id="14" name="object 15">
            <a:extLst>
              <a:ext uri="{FF2B5EF4-FFF2-40B4-BE49-F238E27FC236}">
                <a16:creationId xmlns:a16="http://schemas.microsoft.com/office/drawing/2014/main" id="{4C417122-8894-4380-A7C2-267FD0D6A3B6}"/>
              </a:ext>
            </a:extLst>
          </p:cNvPr>
          <p:cNvSpPr txBox="1"/>
          <p:nvPr/>
        </p:nvSpPr>
        <p:spPr>
          <a:xfrm>
            <a:off x="4994142" y="2494609"/>
            <a:ext cx="894409" cy="143803"/>
          </a:xfrm>
          <a:prstGeom prst="rect">
            <a:avLst/>
          </a:prstGeom>
        </p:spPr>
        <p:txBody>
          <a:bodyPr vert="horz" wrap="square" lIns="0" tIns="7220" rIns="0" bIns="0" rtlCol="0">
            <a:spAutoFit/>
          </a:bodyPr>
          <a:lstStyle/>
          <a:p>
            <a:pPr marL="5776">
              <a:spcBef>
                <a:spcPts val="57"/>
              </a:spcBef>
            </a:pPr>
            <a:r>
              <a:rPr sz="887" spc="41" dirty="0">
                <a:solidFill>
                  <a:srgbClr val="61D836"/>
                </a:solidFill>
                <a:latin typeface="Arial"/>
                <a:cs typeface="Arial"/>
              </a:rPr>
              <a:t>80%</a:t>
            </a:r>
            <a:r>
              <a:rPr sz="887" spc="-11" dirty="0">
                <a:solidFill>
                  <a:srgbClr val="61D836"/>
                </a:solidFill>
                <a:latin typeface="Arial"/>
                <a:cs typeface="Arial"/>
              </a:rPr>
              <a:t> </a:t>
            </a:r>
            <a:r>
              <a:rPr sz="887" spc="7" dirty="0">
                <a:solidFill>
                  <a:srgbClr val="61D836"/>
                </a:solidFill>
                <a:latin typeface="Arial"/>
                <a:cs typeface="Arial"/>
              </a:rPr>
              <a:t>Global</a:t>
            </a:r>
            <a:r>
              <a:rPr sz="887" spc="-9" dirty="0">
                <a:solidFill>
                  <a:srgbClr val="61D836"/>
                </a:solidFill>
                <a:latin typeface="Arial"/>
                <a:cs typeface="Arial"/>
              </a:rPr>
              <a:t> </a:t>
            </a:r>
            <a:r>
              <a:rPr sz="887" spc="-14" dirty="0">
                <a:solidFill>
                  <a:srgbClr val="61D836"/>
                </a:solidFill>
                <a:latin typeface="Arial"/>
                <a:cs typeface="Arial"/>
              </a:rPr>
              <a:t>O&amp;G</a:t>
            </a:r>
            <a:endParaRPr sz="887" dirty="0">
              <a:latin typeface="Arial"/>
              <a:cs typeface="Arial"/>
            </a:endParaRPr>
          </a:p>
        </p:txBody>
      </p:sp>
      <p:sp>
        <p:nvSpPr>
          <p:cNvPr id="15" name="object 16">
            <a:extLst>
              <a:ext uri="{FF2B5EF4-FFF2-40B4-BE49-F238E27FC236}">
                <a16:creationId xmlns:a16="http://schemas.microsoft.com/office/drawing/2014/main" id="{9285598C-886F-43F3-962F-C1F932DFB8AC}"/>
              </a:ext>
            </a:extLst>
          </p:cNvPr>
          <p:cNvSpPr txBox="1"/>
          <p:nvPr/>
        </p:nvSpPr>
        <p:spPr>
          <a:xfrm>
            <a:off x="7826812" y="2494609"/>
            <a:ext cx="894409" cy="143803"/>
          </a:xfrm>
          <a:prstGeom prst="rect">
            <a:avLst/>
          </a:prstGeom>
        </p:spPr>
        <p:txBody>
          <a:bodyPr vert="horz" wrap="square" lIns="0" tIns="7220" rIns="0" bIns="0" rtlCol="0">
            <a:spAutoFit/>
          </a:bodyPr>
          <a:lstStyle/>
          <a:p>
            <a:pPr marL="5776">
              <a:spcBef>
                <a:spcPts val="57"/>
              </a:spcBef>
            </a:pPr>
            <a:r>
              <a:rPr sz="887" spc="41" dirty="0">
                <a:solidFill>
                  <a:srgbClr val="61D836"/>
                </a:solidFill>
                <a:latin typeface="Arial"/>
                <a:cs typeface="Arial"/>
              </a:rPr>
              <a:t>82%</a:t>
            </a:r>
            <a:r>
              <a:rPr sz="887" spc="-11" dirty="0">
                <a:solidFill>
                  <a:srgbClr val="61D836"/>
                </a:solidFill>
                <a:latin typeface="Arial"/>
                <a:cs typeface="Arial"/>
              </a:rPr>
              <a:t> </a:t>
            </a:r>
            <a:r>
              <a:rPr sz="887" spc="7" dirty="0">
                <a:solidFill>
                  <a:srgbClr val="61D836"/>
                </a:solidFill>
                <a:latin typeface="Arial"/>
                <a:cs typeface="Arial"/>
              </a:rPr>
              <a:t>Global</a:t>
            </a:r>
            <a:r>
              <a:rPr sz="887" spc="-9" dirty="0">
                <a:solidFill>
                  <a:srgbClr val="61D836"/>
                </a:solidFill>
                <a:latin typeface="Arial"/>
                <a:cs typeface="Arial"/>
              </a:rPr>
              <a:t> </a:t>
            </a:r>
            <a:r>
              <a:rPr sz="887" spc="-14" dirty="0">
                <a:solidFill>
                  <a:srgbClr val="61D836"/>
                </a:solidFill>
                <a:latin typeface="Arial"/>
                <a:cs typeface="Arial"/>
              </a:rPr>
              <a:t>O&amp;G</a:t>
            </a:r>
            <a:endParaRPr sz="887">
              <a:latin typeface="Arial"/>
              <a:cs typeface="Arial"/>
            </a:endParaRPr>
          </a:p>
        </p:txBody>
      </p:sp>
      <p:sp>
        <p:nvSpPr>
          <p:cNvPr id="16" name="object 13">
            <a:extLst>
              <a:ext uri="{FF2B5EF4-FFF2-40B4-BE49-F238E27FC236}">
                <a16:creationId xmlns:a16="http://schemas.microsoft.com/office/drawing/2014/main" id="{CFFB9360-BCB4-453E-A651-09667E3A021E}"/>
              </a:ext>
            </a:extLst>
          </p:cNvPr>
          <p:cNvSpPr txBox="1"/>
          <p:nvPr/>
        </p:nvSpPr>
        <p:spPr>
          <a:xfrm>
            <a:off x="407186" y="4069153"/>
            <a:ext cx="8560947" cy="804881"/>
          </a:xfrm>
          <a:prstGeom prst="rect">
            <a:avLst/>
          </a:prstGeom>
        </p:spPr>
        <p:txBody>
          <a:bodyPr vert="horz" wrap="square" lIns="0" tIns="7220" rIns="0" bIns="0" rtlCol="0">
            <a:spAutoFit/>
          </a:bodyPr>
          <a:lstStyle/>
          <a:p>
            <a:pPr marL="1729611">
              <a:spcBef>
                <a:spcPts val="57"/>
              </a:spcBef>
              <a:tabLst>
                <a:tab pos="4562431" algn="l"/>
              </a:tabLst>
            </a:pPr>
            <a:r>
              <a:rPr sz="887" spc="41" dirty="0">
                <a:solidFill>
                  <a:srgbClr val="61D836"/>
                </a:solidFill>
                <a:latin typeface="Arial"/>
                <a:cs typeface="Arial"/>
              </a:rPr>
              <a:t>84%</a:t>
            </a:r>
            <a:r>
              <a:rPr sz="887" spc="5" dirty="0">
                <a:solidFill>
                  <a:srgbClr val="61D836"/>
                </a:solidFill>
                <a:latin typeface="Arial"/>
                <a:cs typeface="Arial"/>
              </a:rPr>
              <a:t> </a:t>
            </a:r>
            <a:r>
              <a:rPr sz="887" spc="7" dirty="0">
                <a:solidFill>
                  <a:srgbClr val="61D836"/>
                </a:solidFill>
                <a:latin typeface="Arial"/>
                <a:cs typeface="Arial"/>
              </a:rPr>
              <a:t>Global </a:t>
            </a:r>
            <a:r>
              <a:rPr sz="887" spc="-14" dirty="0">
                <a:solidFill>
                  <a:srgbClr val="61D836"/>
                </a:solidFill>
                <a:latin typeface="Arial"/>
                <a:cs typeface="Arial"/>
              </a:rPr>
              <a:t>O&amp;G	</a:t>
            </a:r>
            <a:r>
              <a:rPr sz="887" spc="41" dirty="0">
                <a:solidFill>
                  <a:srgbClr val="61D836"/>
                </a:solidFill>
                <a:latin typeface="Arial"/>
                <a:cs typeface="Arial"/>
              </a:rPr>
              <a:t>86%</a:t>
            </a:r>
            <a:r>
              <a:rPr sz="887" spc="-5" dirty="0">
                <a:solidFill>
                  <a:srgbClr val="61D836"/>
                </a:solidFill>
                <a:latin typeface="Arial"/>
                <a:cs typeface="Arial"/>
              </a:rPr>
              <a:t> </a:t>
            </a:r>
            <a:r>
              <a:rPr sz="887" spc="7" dirty="0">
                <a:solidFill>
                  <a:srgbClr val="61D836"/>
                </a:solidFill>
                <a:latin typeface="Arial"/>
                <a:cs typeface="Arial"/>
              </a:rPr>
              <a:t>Global</a:t>
            </a:r>
            <a:r>
              <a:rPr sz="887" spc="-7" dirty="0">
                <a:solidFill>
                  <a:srgbClr val="61D836"/>
                </a:solidFill>
                <a:latin typeface="Arial"/>
                <a:cs typeface="Arial"/>
              </a:rPr>
              <a:t> </a:t>
            </a:r>
            <a:r>
              <a:rPr sz="887" spc="-14" dirty="0">
                <a:solidFill>
                  <a:srgbClr val="61D836"/>
                </a:solidFill>
                <a:latin typeface="Arial"/>
                <a:cs typeface="Arial"/>
              </a:rPr>
              <a:t>O&amp;G</a:t>
            </a:r>
            <a:endParaRPr sz="887" dirty="0">
              <a:latin typeface="Arial"/>
              <a:cs typeface="Arial"/>
            </a:endParaRPr>
          </a:p>
          <a:p>
            <a:pPr>
              <a:lnSpc>
                <a:spcPct val="100000"/>
              </a:lnSpc>
            </a:pPr>
            <a:endParaRPr sz="1046" dirty="0">
              <a:latin typeface="Arial"/>
              <a:cs typeface="Arial"/>
            </a:endParaRPr>
          </a:p>
          <a:p>
            <a:pPr marL="5776" marR="2310">
              <a:lnSpc>
                <a:spcPts val="1628"/>
              </a:lnSpc>
              <a:spcBef>
                <a:spcPts val="730"/>
              </a:spcBef>
            </a:pPr>
            <a:r>
              <a:rPr sz="1660" b="1" spc="-52" dirty="0">
                <a:solidFill>
                  <a:schemeClr val="accent3">
                    <a:lumMod val="75000"/>
                  </a:schemeClr>
                </a:solidFill>
                <a:latin typeface="Arial"/>
                <a:cs typeface="Arial"/>
              </a:rPr>
              <a:t>We</a:t>
            </a:r>
            <a:r>
              <a:rPr sz="1660" b="1" spc="-68" dirty="0">
                <a:solidFill>
                  <a:schemeClr val="accent3">
                    <a:lumMod val="75000"/>
                  </a:schemeClr>
                </a:solidFill>
                <a:latin typeface="Arial"/>
                <a:cs typeface="Arial"/>
              </a:rPr>
              <a:t> </a:t>
            </a:r>
            <a:r>
              <a:rPr sz="1660" b="1" spc="-16" dirty="0">
                <a:solidFill>
                  <a:schemeClr val="accent3">
                    <a:lumMod val="75000"/>
                  </a:schemeClr>
                </a:solidFill>
                <a:latin typeface="Arial"/>
                <a:cs typeface="Arial"/>
              </a:rPr>
              <a:t>can</a:t>
            </a:r>
            <a:r>
              <a:rPr sz="1660" b="1" spc="-68" dirty="0">
                <a:solidFill>
                  <a:schemeClr val="accent3">
                    <a:lumMod val="75000"/>
                  </a:schemeClr>
                </a:solidFill>
                <a:latin typeface="Arial"/>
                <a:cs typeface="Arial"/>
              </a:rPr>
              <a:t> </a:t>
            </a:r>
            <a:r>
              <a:rPr sz="1660" b="1" spc="-5" dirty="0">
                <a:solidFill>
                  <a:schemeClr val="accent3">
                    <a:lumMod val="75000"/>
                  </a:schemeClr>
                </a:solidFill>
                <a:latin typeface="Arial"/>
                <a:cs typeface="Arial"/>
              </a:rPr>
              <a:t>get</a:t>
            </a:r>
            <a:r>
              <a:rPr sz="1660" b="1" spc="-66" dirty="0">
                <a:solidFill>
                  <a:schemeClr val="accent3">
                    <a:lumMod val="75000"/>
                  </a:schemeClr>
                </a:solidFill>
                <a:latin typeface="Arial"/>
                <a:cs typeface="Arial"/>
              </a:rPr>
              <a:t> </a:t>
            </a:r>
            <a:r>
              <a:rPr sz="1660" b="1" spc="11" dirty="0">
                <a:solidFill>
                  <a:schemeClr val="accent3">
                    <a:lumMod val="75000"/>
                  </a:schemeClr>
                </a:solidFill>
                <a:latin typeface="Arial"/>
                <a:cs typeface="Arial"/>
              </a:rPr>
              <a:t>at</a:t>
            </a:r>
            <a:r>
              <a:rPr sz="1660" b="1" spc="-68" dirty="0">
                <a:solidFill>
                  <a:schemeClr val="accent3">
                    <a:lumMod val="75000"/>
                  </a:schemeClr>
                </a:solidFill>
                <a:latin typeface="Arial"/>
                <a:cs typeface="Arial"/>
              </a:rPr>
              <a:t> </a:t>
            </a:r>
            <a:r>
              <a:rPr sz="1660" b="1" spc="-25" dirty="0">
                <a:solidFill>
                  <a:schemeClr val="accent3">
                    <a:lumMod val="75000"/>
                  </a:schemeClr>
                </a:solidFill>
                <a:latin typeface="Arial"/>
                <a:cs typeface="Arial"/>
              </a:rPr>
              <a:t>least</a:t>
            </a:r>
            <a:r>
              <a:rPr sz="1660" b="1" spc="-66" dirty="0">
                <a:solidFill>
                  <a:schemeClr val="accent3">
                    <a:lumMod val="75000"/>
                  </a:schemeClr>
                </a:solidFill>
                <a:latin typeface="Arial"/>
                <a:cs typeface="Arial"/>
              </a:rPr>
              <a:t> </a:t>
            </a:r>
            <a:r>
              <a:rPr sz="1660" b="1" spc="-20" dirty="0">
                <a:solidFill>
                  <a:schemeClr val="accent3">
                    <a:lumMod val="75000"/>
                  </a:schemeClr>
                </a:solidFill>
                <a:latin typeface="Arial"/>
                <a:cs typeface="Arial"/>
              </a:rPr>
              <a:t>20</a:t>
            </a:r>
            <a:r>
              <a:rPr sz="1660" b="1" spc="-68" dirty="0">
                <a:solidFill>
                  <a:schemeClr val="accent3">
                    <a:lumMod val="75000"/>
                  </a:schemeClr>
                </a:solidFill>
                <a:latin typeface="Arial"/>
                <a:cs typeface="Arial"/>
              </a:rPr>
              <a:t> </a:t>
            </a:r>
            <a:r>
              <a:rPr sz="1660" b="1" spc="-36" dirty="0">
                <a:solidFill>
                  <a:schemeClr val="accent3">
                    <a:lumMod val="75000"/>
                  </a:schemeClr>
                </a:solidFill>
                <a:latin typeface="Arial"/>
                <a:cs typeface="Arial"/>
              </a:rPr>
              <a:t>scans</a:t>
            </a:r>
            <a:r>
              <a:rPr sz="1660" b="1" spc="-66" dirty="0">
                <a:solidFill>
                  <a:schemeClr val="accent3">
                    <a:lumMod val="75000"/>
                  </a:schemeClr>
                </a:solidFill>
                <a:latin typeface="Arial"/>
                <a:cs typeface="Arial"/>
              </a:rPr>
              <a:t> </a:t>
            </a:r>
            <a:r>
              <a:rPr sz="1660" b="1" spc="-16" dirty="0">
                <a:solidFill>
                  <a:schemeClr val="accent3">
                    <a:lumMod val="75000"/>
                  </a:schemeClr>
                </a:solidFill>
                <a:latin typeface="Arial"/>
                <a:cs typeface="Arial"/>
              </a:rPr>
              <a:t>per</a:t>
            </a:r>
            <a:r>
              <a:rPr sz="1660" b="1" spc="-68" dirty="0">
                <a:solidFill>
                  <a:schemeClr val="accent3">
                    <a:lumMod val="75000"/>
                  </a:schemeClr>
                </a:solidFill>
                <a:latin typeface="Arial"/>
                <a:cs typeface="Arial"/>
              </a:rPr>
              <a:t> </a:t>
            </a:r>
            <a:r>
              <a:rPr sz="1660" b="1" spc="-30" dirty="0">
                <a:solidFill>
                  <a:schemeClr val="accent3">
                    <a:lumMod val="75000"/>
                  </a:schemeClr>
                </a:solidFill>
                <a:latin typeface="Arial"/>
                <a:cs typeface="Arial"/>
              </a:rPr>
              <a:t>year</a:t>
            </a:r>
            <a:r>
              <a:rPr sz="1660" b="1" spc="-66" dirty="0">
                <a:solidFill>
                  <a:schemeClr val="accent3">
                    <a:lumMod val="75000"/>
                  </a:schemeClr>
                </a:solidFill>
                <a:latin typeface="Arial"/>
                <a:cs typeface="Arial"/>
              </a:rPr>
              <a:t> </a:t>
            </a:r>
            <a:r>
              <a:rPr sz="1660" b="1" spc="-20" dirty="0">
                <a:solidFill>
                  <a:schemeClr val="accent3">
                    <a:lumMod val="75000"/>
                  </a:schemeClr>
                </a:solidFill>
                <a:latin typeface="Arial"/>
                <a:cs typeface="Arial"/>
              </a:rPr>
              <a:t>with</a:t>
            </a:r>
            <a:r>
              <a:rPr sz="1660" b="1" spc="-68" dirty="0">
                <a:solidFill>
                  <a:schemeClr val="accent3">
                    <a:lumMod val="75000"/>
                  </a:schemeClr>
                </a:solidFill>
                <a:latin typeface="Arial"/>
                <a:cs typeface="Arial"/>
              </a:rPr>
              <a:t> </a:t>
            </a:r>
            <a:r>
              <a:rPr sz="1660" b="1" spc="-45" dirty="0">
                <a:solidFill>
                  <a:schemeClr val="accent3">
                    <a:lumMod val="75000"/>
                  </a:schemeClr>
                </a:solidFill>
                <a:latin typeface="Arial"/>
                <a:cs typeface="Arial"/>
              </a:rPr>
              <a:t>less</a:t>
            </a:r>
            <a:r>
              <a:rPr sz="1660" b="1" spc="-68" dirty="0">
                <a:solidFill>
                  <a:schemeClr val="accent3">
                    <a:lumMod val="75000"/>
                  </a:schemeClr>
                </a:solidFill>
                <a:latin typeface="Arial"/>
                <a:cs typeface="Arial"/>
              </a:rPr>
              <a:t> </a:t>
            </a:r>
            <a:r>
              <a:rPr sz="1660" b="1" spc="-27" dirty="0">
                <a:solidFill>
                  <a:schemeClr val="accent3">
                    <a:lumMod val="75000"/>
                  </a:schemeClr>
                </a:solidFill>
                <a:latin typeface="Arial"/>
                <a:cs typeface="Arial"/>
              </a:rPr>
              <a:t>than</a:t>
            </a:r>
            <a:r>
              <a:rPr sz="1660" b="1" spc="-66" dirty="0">
                <a:solidFill>
                  <a:schemeClr val="accent3">
                    <a:lumMod val="75000"/>
                  </a:schemeClr>
                </a:solidFill>
                <a:latin typeface="Arial"/>
                <a:cs typeface="Arial"/>
              </a:rPr>
              <a:t> </a:t>
            </a:r>
            <a:r>
              <a:rPr sz="1660" b="1" spc="36" dirty="0">
                <a:solidFill>
                  <a:schemeClr val="accent3">
                    <a:lumMod val="75000"/>
                  </a:schemeClr>
                </a:solidFill>
                <a:latin typeface="Arial"/>
                <a:cs typeface="Arial"/>
              </a:rPr>
              <a:t>20%</a:t>
            </a:r>
            <a:r>
              <a:rPr sz="1660" b="1" spc="-68" dirty="0">
                <a:solidFill>
                  <a:schemeClr val="accent3">
                    <a:lumMod val="75000"/>
                  </a:schemeClr>
                </a:solidFill>
                <a:latin typeface="Arial"/>
                <a:cs typeface="Arial"/>
              </a:rPr>
              <a:t> </a:t>
            </a:r>
            <a:r>
              <a:rPr sz="1660" b="1" spc="-45" dirty="0">
                <a:solidFill>
                  <a:schemeClr val="accent3">
                    <a:lumMod val="75000"/>
                  </a:schemeClr>
                </a:solidFill>
                <a:latin typeface="Arial"/>
                <a:cs typeface="Arial"/>
              </a:rPr>
              <a:t>cloudiness </a:t>
            </a:r>
            <a:r>
              <a:rPr sz="1660" b="1" spc="-452" dirty="0">
                <a:solidFill>
                  <a:schemeClr val="accent3">
                    <a:lumMod val="75000"/>
                  </a:schemeClr>
                </a:solidFill>
                <a:latin typeface="Arial"/>
                <a:cs typeface="Arial"/>
              </a:rPr>
              <a:t> </a:t>
            </a:r>
            <a:r>
              <a:rPr sz="1660" b="1" spc="-36" dirty="0">
                <a:solidFill>
                  <a:schemeClr val="accent3">
                    <a:lumMod val="75000"/>
                  </a:schemeClr>
                </a:solidFill>
                <a:latin typeface="Arial"/>
                <a:cs typeface="Arial"/>
              </a:rPr>
              <a:t>fo</a:t>
            </a:r>
            <a:r>
              <a:rPr sz="1660" b="1" spc="-2" dirty="0">
                <a:solidFill>
                  <a:schemeClr val="accent3">
                    <a:lumMod val="75000"/>
                  </a:schemeClr>
                </a:solidFill>
                <a:latin typeface="Arial"/>
                <a:cs typeface="Arial"/>
              </a:rPr>
              <a:t>r</a:t>
            </a:r>
            <a:r>
              <a:rPr sz="1660" b="1" spc="-68" dirty="0">
                <a:solidFill>
                  <a:schemeClr val="accent3">
                    <a:lumMod val="75000"/>
                  </a:schemeClr>
                </a:solidFill>
                <a:latin typeface="Arial"/>
                <a:cs typeface="Arial"/>
              </a:rPr>
              <a:t> </a:t>
            </a:r>
            <a:r>
              <a:rPr sz="1660" b="1" spc="27" dirty="0">
                <a:solidFill>
                  <a:schemeClr val="accent3">
                    <a:lumMod val="75000"/>
                  </a:schemeClr>
                </a:solidFill>
                <a:latin typeface="Arial"/>
                <a:cs typeface="Arial"/>
              </a:rPr>
              <a:t>a</a:t>
            </a:r>
            <a:r>
              <a:rPr sz="1660" b="1" spc="-68" dirty="0">
                <a:solidFill>
                  <a:schemeClr val="accent3">
                    <a:lumMod val="75000"/>
                  </a:schemeClr>
                </a:solidFill>
                <a:latin typeface="Arial"/>
                <a:cs typeface="Arial"/>
              </a:rPr>
              <a:t> </a:t>
            </a:r>
            <a:r>
              <a:rPr sz="1660" b="1" spc="-25" dirty="0">
                <a:solidFill>
                  <a:schemeClr val="accent3">
                    <a:lumMod val="75000"/>
                  </a:schemeClr>
                </a:solidFill>
                <a:latin typeface="Arial"/>
                <a:cs typeface="Arial"/>
              </a:rPr>
              <a:t>se</a:t>
            </a:r>
            <a:r>
              <a:rPr sz="1660" b="1" spc="5" dirty="0">
                <a:solidFill>
                  <a:schemeClr val="accent3">
                    <a:lumMod val="75000"/>
                  </a:schemeClr>
                </a:solidFill>
                <a:latin typeface="Arial"/>
                <a:cs typeface="Arial"/>
              </a:rPr>
              <a:t>t</a:t>
            </a:r>
            <a:r>
              <a:rPr sz="1660" b="1" spc="-68" dirty="0">
                <a:solidFill>
                  <a:schemeClr val="accent3">
                    <a:lumMod val="75000"/>
                  </a:schemeClr>
                </a:solidFill>
                <a:latin typeface="Arial"/>
                <a:cs typeface="Arial"/>
              </a:rPr>
              <a:t> </a:t>
            </a:r>
            <a:r>
              <a:rPr sz="1660" b="1" spc="-36" dirty="0">
                <a:solidFill>
                  <a:schemeClr val="accent3">
                    <a:lumMod val="75000"/>
                  </a:schemeClr>
                </a:solidFill>
                <a:latin typeface="Arial"/>
                <a:cs typeface="Arial"/>
              </a:rPr>
              <a:t>o</a:t>
            </a:r>
            <a:r>
              <a:rPr sz="1660" b="1" spc="-2" dirty="0">
                <a:solidFill>
                  <a:schemeClr val="accent3">
                    <a:lumMod val="75000"/>
                  </a:schemeClr>
                </a:solidFill>
                <a:latin typeface="Arial"/>
                <a:cs typeface="Arial"/>
              </a:rPr>
              <a:t>f</a:t>
            </a:r>
            <a:r>
              <a:rPr sz="1660" b="1" spc="-68" dirty="0">
                <a:solidFill>
                  <a:schemeClr val="accent3">
                    <a:lumMod val="75000"/>
                  </a:schemeClr>
                </a:solidFill>
                <a:latin typeface="Arial"/>
                <a:cs typeface="Arial"/>
              </a:rPr>
              <a:t> </a:t>
            </a:r>
            <a:r>
              <a:rPr sz="1660" b="1" spc="-7" dirty="0">
                <a:solidFill>
                  <a:schemeClr val="accent3">
                    <a:lumMod val="75000"/>
                  </a:schemeClr>
                </a:solidFill>
                <a:latin typeface="Arial"/>
                <a:cs typeface="Arial"/>
              </a:rPr>
              <a:t>ta</a:t>
            </a:r>
            <a:r>
              <a:rPr sz="1660" b="1" spc="-82" dirty="0">
                <a:solidFill>
                  <a:schemeClr val="accent3">
                    <a:lumMod val="75000"/>
                  </a:schemeClr>
                </a:solidFill>
                <a:latin typeface="Arial"/>
                <a:cs typeface="Arial"/>
              </a:rPr>
              <a:t>r</a:t>
            </a:r>
            <a:r>
              <a:rPr sz="1660" b="1" spc="-30" dirty="0">
                <a:solidFill>
                  <a:schemeClr val="accent3">
                    <a:lumMod val="75000"/>
                  </a:schemeClr>
                </a:solidFill>
                <a:latin typeface="Arial"/>
                <a:cs typeface="Arial"/>
              </a:rPr>
              <a:t>get</a:t>
            </a:r>
            <a:r>
              <a:rPr sz="1660" b="1" spc="5" dirty="0">
                <a:solidFill>
                  <a:schemeClr val="accent3">
                    <a:lumMod val="75000"/>
                  </a:schemeClr>
                </a:solidFill>
                <a:latin typeface="Arial"/>
                <a:cs typeface="Arial"/>
              </a:rPr>
              <a:t>s</a:t>
            </a:r>
            <a:r>
              <a:rPr sz="1660" b="1" spc="-68" dirty="0">
                <a:solidFill>
                  <a:schemeClr val="accent3">
                    <a:lumMod val="75000"/>
                  </a:schemeClr>
                </a:solidFill>
                <a:latin typeface="Arial"/>
                <a:cs typeface="Arial"/>
              </a:rPr>
              <a:t> </a:t>
            </a:r>
            <a:r>
              <a:rPr sz="1660" b="1" spc="-43" dirty="0">
                <a:solidFill>
                  <a:schemeClr val="accent3">
                    <a:lumMod val="75000"/>
                  </a:schemeClr>
                </a:solidFill>
                <a:latin typeface="Arial"/>
                <a:cs typeface="Arial"/>
              </a:rPr>
              <a:t>containin</a:t>
            </a:r>
            <a:r>
              <a:rPr sz="1660" b="1" spc="-11" dirty="0">
                <a:solidFill>
                  <a:schemeClr val="accent3">
                    <a:lumMod val="75000"/>
                  </a:schemeClr>
                </a:solidFill>
                <a:latin typeface="Arial"/>
                <a:cs typeface="Arial"/>
              </a:rPr>
              <a:t>g</a:t>
            </a:r>
            <a:r>
              <a:rPr sz="1660" b="1" spc="-68" dirty="0">
                <a:solidFill>
                  <a:schemeClr val="accent3">
                    <a:lumMod val="75000"/>
                  </a:schemeClr>
                </a:solidFill>
                <a:latin typeface="Arial"/>
                <a:cs typeface="Arial"/>
              </a:rPr>
              <a:t> </a:t>
            </a:r>
            <a:r>
              <a:rPr sz="1660" b="1" spc="14" dirty="0">
                <a:solidFill>
                  <a:schemeClr val="accent3">
                    <a:lumMod val="75000"/>
                  </a:schemeClr>
                </a:solidFill>
                <a:latin typeface="Arial"/>
                <a:cs typeface="Arial"/>
              </a:rPr>
              <a:t>80</a:t>
            </a:r>
            <a:r>
              <a:rPr sz="1660" b="1" spc="77" dirty="0">
                <a:solidFill>
                  <a:schemeClr val="accent3">
                    <a:lumMod val="75000"/>
                  </a:schemeClr>
                </a:solidFill>
                <a:latin typeface="Arial"/>
                <a:cs typeface="Arial"/>
              </a:rPr>
              <a:t>%</a:t>
            </a:r>
            <a:r>
              <a:rPr sz="1660" b="1" spc="-68" dirty="0">
                <a:solidFill>
                  <a:schemeClr val="accent3">
                    <a:lumMod val="75000"/>
                  </a:schemeClr>
                </a:solidFill>
                <a:latin typeface="Arial"/>
                <a:cs typeface="Arial"/>
              </a:rPr>
              <a:t> </a:t>
            </a:r>
            <a:r>
              <a:rPr sz="1660" b="1" spc="-36" dirty="0">
                <a:solidFill>
                  <a:schemeClr val="accent3">
                    <a:lumMod val="75000"/>
                  </a:schemeClr>
                </a:solidFill>
                <a:latin typeface="Arial"/>
                <a:cs typeface="Arial"/>
              </a:rPr>
              <a:t>o</a:t>
            </a:r>
            <a:r>
              <a:rPr sz="1660" b="1" spc="-2" dirty="0">
                <a:solidFill>
                  <a:schemeClr val="accent3">
                    <a:lumMod val="75000"/>
                  </a:schemeClr>
                </a:solidFill>
                <a:latin typeface="Arial"/>
                <a:cs typeface="Arial"/>
              </a:rPr>
              <a:t>f</a:t>
            </a:r>
            <a:r>
              <a:rPr sz="1660" b="1" spc="-68" dirty="0">
                <a:solidFill>
                  <a:schemeClr val="accent3">
                    <a:lumMod val="75000"/>
                  </a:schemeClr>
                </a:solidFill>
                <a:latin typeface="Arial"/>
                <a:cs typeface="Arial"/>
              </a:rPr>
              <a:t> </a:t>
            </a:r>
            <a:r>
              <a:rPr sz="1660" b="1" spc="-43" dirty="0">
                <a:solidFill>
                  <a:schemeClr val="accent3">
                    <a:lumMod val="75000"/>
                  </a:schemeClr>
                </a:solidFill>
                <a:latin typeface="Arial"/>
                <a:cs typeface="Arial"/>
              </a:rPr>
              <a:t>globa</a:t>
            </a:r>
            <a:r>
              <a:rPr sz="1660" b="1" spc="-5" dirty="0">
                <a:solidFill>
                  <a:schemeClr val="accent3">
                    <a:lumMod val="75000"/>
                  </a:schemeClr>
                </a:solidFill>
                <a:latin typeface="Arial"/>
                <a:cs typeface="Arial"/>
              </a:rPr>
              <a:t>l</a:t>
            </a:r>
            <a:r>
              <a:rPr sz="1660" b="1" spc="-68" dirty="0">
                <a:solidFill>
                  <a:schemeClr val="accent3">
                    <a:lumMod val="75000"/>
                  </a:schemeClr>
                </a:solidFill>
                <a:latin typeface="Arial"/>
                <a:cs typeface="Arial"/>
              </a:rPr>
              <a:t> </a:t>
            </a:r>
            <a:r>
              <a:rPr sz="1660" b="1" spc="-61" dirty="0">
                <a:solidFill>
                  <a:schemeClr val="accent3">
                    <a:lumMod val="75000"/>
                  </a:schemeClr>
                </a:solidFill>
                <a:latin typeface="Arial"/>
                <a:cs typeface="Arial"/>
              </a:rPr>
              <a:t>oi</a:t>
            </a:r>
            <a:r>
              <a:rPr sz="1660" b="1" spc="-18" dirty="0">
                <a:solidFill>
                  <a:schemeClr val="accent3">
                    <a:lumMod val="75000"/>
                  </a:schemeClr>
                </a:solidFill>
                <a:latin typeface="Arial"/>
                <a:cs typeface="Arial"/>
              </a:rPr>
              <a:t>l</a:t>
            </a:r>
            <a:r>
              <a:rPr sz="1660" b="1" spc="-68" dirty="0">
                <a:solidFill>
                  <a:schemeClr val="accent3">
                    <a:lumMod val="75000"/>
                  </a:schemeClr>
                </a:solidFill>
                <a:latin typeface="Arial"/>
                <a:cs typeface="Arial"/>
              </a:rPr>
              <a:t> </a:t>
            </a:r>
            <a:r>
              <a:rPr sz="1660" b="1" spc="-36" dirty="0">
                <a:solidFill>
                  <a:schemeClr val="accent3">
                    <a:lumMod val="75000"/>
                  </a:schemeClr>
                </a:solidFill>
                <a:latin typeface="Arial"/>
                <a:cs typeface="Arial"/>
              </a:rPr>
              <a:t>an</a:t>
            </a:r>
            <a:r>
              <a:rPr sz="1660" b="1" spc="-2" dirty="0">
                <a:solidFill>
                  <a:schemeClr val="accent3">
                    <a:lumMod val="75000"/>
                  </a:schemeClr>
                </a:solidFill>
                <a:latin typeface="Arial"/>
                <a:cs typeface="Arial"/>
              </a:rPr>
              <a:t>d</a:t>
            </a:r>
            <a:r>
              <a:rPr sz="1660" b="1" spc="-68" dirty="0">
                <a:solidFill>
                  <a:schemeClr val="accent3">
                    <a:lumMod val="75000"/>
                  </a:schemeClr>
                </a:solidFill>
                <a:latin typeface="Arial"/>
                <a:cs typeface="Arial"/>
              </a:rPr>
              <a:t> </a:t>
            </a:r>
            <a:r>
              <a:rPr sz="1660" b="1" spc="-36" dirty="0">
                <a:solidFill>
                  <a:schemeClr val="accent3">
                    <a:lumMod val="75000"/>
                  </a:schemeClr>
                </a:solidFill>
                <a:latin typeface="Arial"/>
                <a:cs typeface="Arial"/>
              </a:rPr>
              <a:t>ga</a:t>
            </a:r>
            <a:r>
              <a:rPr sz="1660" b="1" spc="-2" dirty="0">
                <a:solidFill>
                  <a:schemeClr val="accent3">
                    <a:lumMod val="75000"/>
                  </a:schemeClr>
                </a:solidFill>
                <a:latin typeface="Arial"/>
                <a:cs typeface="Arial"/>
              </a:rPr>
              <a:t>s</a:t>
            </a:r>
            <a:r>
              <a:rPr sz="1660" b="1" spc="-68" dirty="0">
                <a:solidFill>
                  <a:schemeClr val="accent3">
                    <a:lumMod val="75000"/>
                  </a:schemeClr>
                </a:solidFill>
                <a:latin typeface="Arial"/>
                <a:cs typeface="Arial"/>
              </a:rPr>
              <a:t> </a:t>
            </a:r>
            <a:r>
              <a:rPr sz="1660" b="1" spc="-36" dirty="0">
                <a:solidFill>
                  <a:schemeClr val="accent3">
                    <a:lumMod val="75000"/>
                  </a:schemeClr>
                </a:solidFill>
                <a:latin typeface="Arial"/>
                <a:cs typeface="Arial"/>
              </a:rPr>
              <a:t>p</a:t>
            </a:r>
            <a:r>
              <a:rPr sz="1660" b="1" spc="-66" dirty="0">
                <a:solidFill>
                  <a:schemeClr val="accent3">
                    <a:lumMod val="75000"/>
                  </a:schemeClr>
                </a:solidFill>
                <a:latin typeface="Arial"/>
                <a:cs typeface="Arial"/>
              </a:rPr>
              <a:t>r</a:t>
            </a:r>
            <a:r>
              <a:rPr sz="1660" b="1" spc="-41" dirty="0">
                <a:solidFill>
                  <a:schemeClr val="accent3">
                    <a:lumMod val="75000"/>
                  </a:schemeClr>
                </a:solidFill>
                <a:latin typeface="Arial"/>
                <a:cs typeface="Arial"/>
              </a:rPr>
              <a:t>oduction.</a:t>
            </a:r>
            <a:r>
              <a:rPr lang="en-US" sz="1660" b="1" spc="-41" dirty="0">
                <a:solidFill>
                  <a:schemeClr val="accent3">
                    <a:lumMod val="75000"/>
                  </a:schemeClr>
                </a:solidFill>
                <a:latin typeface="Arial"/>
                <a:cs typeface="Arial"/>
              </a:rPr>
              <a:t>  </a:t>
            </a:r>
            <a:r>
              <a:rPr sz="1660" b="1" i="1" spc="-59" dirty="0">
                <a:solidFill>
                  <a:schemeClr val="accent3">
                    <a:lumMod val="75000"/>
                  </a:schemeClr>
                </a:solidFill>
                <a:latin typeface="Arial"/>
                <a:cs typeface="Arial"/>
              </a:rPr>
              <a:t>Thi</a:t>
            </a:r>
            <a:r>
              <a:rPr sz="1660" b="1" i="1" spc="-27" dirty="0">
                <a:solidFill>
                  <a:schemeClr val="accent3">
                    <a:lumMod val="75000"/>
                  </a:schemeClr>
                </a:solidFill>
                <a:latin typeface="Arial"/>
                <a:cs typeface="Arial"/>
              </a:rPr>
              <a:t>s</a:t>
            </a:r>
            <a:r>
              <a:rPr sz="1660" b="1" i="1" spc="-68" dirty="0">
                <a:solidFill>
                  <a:schemeClr val="accent3">
                    <a:lumMod val="75000"/>
                  </a:schemeClr>
                </a:solidFill>
                <a:latin typeface="Arial"/>
                <a:cs typeface="Arial"/>
              </a:rPr>
              <a:t> </a:t>
            </a:r>
            <a:r>
              <a:rPr sz="1660" b="1" i="1" spc="-66" dirty="0">
                <a:solidFill>
                  <a:schemeClr val="accent3">
                    <a:lumMod val="75000"/>
                  </a:schemeClr>
                </a:solidFill>
                <a:latin typeface="Arial"/>
                <a:cs typeface="Arial"/>
              </a:rPr>
              <a:t>r</a:t>
            </a:r>
            <a:r>
              <a:rPr sz="1660" b="1" i="1" spc="-25" dirty="0">
                <a:solidFill>
                  <a:schemeClr val="accent3">
                    <a:lumMod val="75000"/>
                  </a:schemeClr>
                </a:solidFill>
                <a:latin typeface="Arial"/>
                <a:cs typeface="Arial"/>
              </a:rPr>
              <a:t>ep</a:t>
            </a:r>
            <a:r>
              <a:rPr sz="1660" b="1" i="1" spc="-59" dirty="0">
                <a:solidFill>
                  <a:schemeClr val="accent3">
                    <a:lumMod val="75000"/>
                  </a:schemeClr>
                </a:solidFill>
                <a:latin typeface="Arial"/>
                <a:cs typeface="Arial"/>
              </a:rPr>
              <a:t>r</a:t>
            </a:r>
            <a:r>
              <a:rPr sz="1660" b="1" i="1" spc="-36" dirty="0">
                <a:solidFill>
                  <a:schemeClr val="accent3">
                    <a:lumMod val="75000"/>
                  </a:schemeClr>
                </a:solidFill>
                <a:latin typeface="Arial"/>
                <a:cs typeface="Arial"/>
              </a:rPr>
              <a:t>esent</a:t>
            </a:r>
            <a:r>
              <a:rPr sz="1660" b="1" i="1" spc="-2" dirty="0">
                <a:solidFill>
                  <a:schemeClr val="accent3">
                    <a:lumMod val="75000"/>
                  </a:schemeClr>
                </a:solidFill>
                <a:latin typeface="Arial"/>
                <a:cs typeface="Arial"/>
              </a:rPr>
              <a:t>s</a:t>
            </a:r>
            <a:r>
              <a:rPr sz="1660" b="1" i="1" spc="-68" dirty="0">
                <a:solidFill>
                  <a:schemeClr val="accent3">
                    <a:lumMod val="75000"/>
                  </a:schemeClr>
                </a:solidFill>
                <a:latin typeface="Arial"/>
                <a:cs typeface="Arial"/>
              </a:rPr>
              <a:t> </a:t>
            </a:r>
            <a:r>
              <a:rPr sz="1660" b="1" i="1" spc="27" dirty="0">
                <a:solidFill>
                  <a:schemeClr val="accent3">
                    <a:lumMod val="75000"/>
                  </a:schemeClr>
                </a:solidFill>
                <a:latin typeface="Arial"/>
                <a:cs typeface="Arial"/>
              </a:rPr>
              <a:t>a</a:t>
            </a:r>
            <a:r>
              <a:rPr sz="1660" b="1" i="1" spc="-68" dirty="0">
                <a:solidFill>
                  <a:schemeClr val="accent3">
                    <a:lumMod val="75000"/>
                  </a:schemeClr>
                </a:solidFill>
                <a:latin typeface="Arial"/>
                <a:cs typeface="Arial"/>
              </a:rPr>
              <a:t> </a:t>
            </a:r>
            <a:r>
              <a:rPr sz="1660" b="1" i="1" spc="-52" dirty="0">
                <a:solidFill>
                  <a:schemeClr val="accent3">
                    <a:lumMod val="75000"/>
                  </a:schemeClr>
                </a:solidFill>
                <a:latin typeface="Arial"/>
                <a:cs typeface="Arial"/>
              </a:rPr>
              <a:t>successfu</a:t>
            </a:r>
            <a:r>
              <a:rPr sz="1660" b="1" i="1" spc="-9" dirty="0">
                <a:solidFill>
                  <a:schemeClr val="accent3">
                    <a:lumMod val="75000"/>
                  </a:schemeClr>
                </a:solidFill>
                <a:latin typeface="Arial"/>
                <a:cs typeface="Arial"/>
              </a:rPr>
              <a:t>l</a:t>
            </a:r>
            <a:r>
              <a:rPr sz="1660" b="1" i="1" spc="-68" dirty="0">
                <a:solidFill>
                  <a:schemeClr val="accent3">
                    <a:lumMod val="75000"/>
                  </a:schemeClr>
                </a:solidFill>
                <a:latin typeface="Arial"/>
                <a:cs typeface="Arial"/>
              </a:rPr>
              <a:t> </a:t>
            </a:r>
            <a:r>
              <a:rPr sz="1660" b="1" i="1" spc="-59" dirty="0">
                <a:solidFill>
                  <a:schemeClr val="accent3">
                    <a:lumMod val="75000"/>
                  </a:schemeClr>
                </a:solidFill>
                <a:latin typeface="Arial"/>
                <a:cs typeface="Arial"/>
              </a:rPr>
              <a:t>mission.</a:t>
            </a:r>
            <a:endParaRPr sz="1660" dirty="0">
              <a:solidFill>
                <a:schemeClr val="accent3">
                  <a:lumMod val="75000"/>
                </a:schemeClr>
              </a:solidFill>
              <a:latin typeface="Arial"/>
              <a:cs typeface="Arial"/>
            </a:endParaRPr>
          </a:p>
        </p:txBody>
      </p:sp>
      <p:sp>
        <p:nvSpPr>
          <p:cNvPr id="17" name="object 17">
            <a:extLst>
              <a:ext uri="{FF2B5EF4-FFF2-40B4-BE49-F238E27FC236}">
                <a16:creationId xmlns:a16="http://schemas.microsoft.com/office/drawing/2014/main" id="{BC806D30-4077-46B0-9283-4D1220D144B3}"/>
              </a:ext>
            </a:extLst>
          </p:cNvPr>
          <p:cNvSpPr txBox="1"/>
          <p:nvPr/>
        </p:nvSpPr>
        <p:spPr>
          <a:xfrm>
            <a:off x="7826812" y="4069153"/>
            <a:ext cx="894409" cy="143803"/>
          </a:xfrm>
          <a:prstGeom prst="rect">
            <a:avLst/>
          </a:prstGeom>
        </p:spPr>
        <p:txBody>
          <a:bodyPr vert="horz" wrap="square" lIns="0" tIns="7220" rIns="0" bIns="0" rtlCol="0">
            <a:spAutoFit/>
          </a:bodyPr>
          <a:lstStyle/>
          <a:p>
            <a:pPr marL="5776">
              <a:spcBef>
                <a:spcPts val="57"/>
              </a:spcBef>
            </a:pPr>
            <a:r>
              <a:rPr sz="887" spc="41" dirty="0">
                <a:solidFill>
                  <a:srgbClr val="61D836"/>
                </a:solidFill>
                <a:latin typeface="Arial"/>
                <a:cs typeface="Arial"/>
              </a:rPr>
              <a:t>90%</a:t>
            </a:r>
            <a:r>
              <a:rPr sz="887" spc="-11" dirty="0">
                <a:solidFill>
                  <a:srgbClr val="61D836"/>
                </a:solidFill>
                <a:latin typeface="Arial"/>
                <a:cs typeface="Arial"/>
              </a:rPr>
              <a:t> </a:t>
            </a:r>
            <a:r>
              <a:rPr sz="887" spc="7" dirty="0">
                <a:solidFill>
                  <a:srgbClr val="61D836"/>
                </a:solidFill>
                <a:latin typeface="Arial"/>
                <a:cs typeface="Arial"/>
              </a:rPr>
              <a:t>Global</a:t>
            </a:r>
            <a:r>
              <a:rPr sz="887" spc="-9" dirty="0">
                <a:solidFill>
                  <a:srgbClr val="61D836"/>
                </a:solidFill>
                <a:latin typeface="Arial"/>
                <a:cs typeface="Arial"/>
              </a:rPr>
              <a:t> </a:t>
            </a:r>
            <a:r>
              <a:rPr sz="887" spc="-14" dirty="0">
                <a:solidFill>
                  <a:srgbClr val="61D836"/>
                </a:solidFill>
                <a:latin typeface="Arial"/>
                <a:cs typeface="Arial"/>
              </a:rPr>
              <a:t>O&amp;G</a:t>
            </a:r>
            <a:endParaRPr sz="887">
              <a:latin typeface="Arial"/>
              <a:cs typeface="Arial"/>
            </a:endParaRPr>
          </a:p>
        </p:txBody>
      </p:sp>
    </p:spTree>
    <p:extLst>
      <p:ext uri="{BB962C8B-B14F-4D97-AF65-F5344CB8AC3E}">
        <p14:creationId xmlns:p14="http://schemas.microsoft.com/office/powerpoint/2010/main" val="28068953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1950" dirty="0"/>
              <a:t>MethaneSAT Data Products</a:t>
            </a:r>
          </a:p>
        </p:txBody>
      </p:sp>
      <p:graphicFrame>
        <p:nvGraphicFramePr>
          <p:cNvPr id="23" name="Table 22">
            <a:extLst>
              <a:ext uri="{FF2B5EF4-FFF2-40B4-BE49-F238E27FC236}">
                <a16:creationId xmlns:a16="http://schemas.microsoft.com/office/drawing/2014/main" id="{68510096-2C0E-124D-8CA9-28A89ED0B966}"/>
              </a:ext>
            </a:extLst>
          </p:cNvPr>
          <p:cNvGraphicFramePr>
            <a:graphicFrameLocks noGrp="1"/>
          </p:cNvGraphicFramePr>
          <p:nvPr>
            <p:extLst>
              <p:ext uri="{D42A27DB-BD31-4B8C-83A1-F6EECF244321}">
                <p14:modId xmlns:p14="http://schemas.microsoft.com/office/powerpoint/2010/main" val="2273902231"/>
              </p:ext>
            </p:extLst>
          </p:nvPr>
        </p:nvGraphicFramePr>
        <p:xfrm>
          <a:off x="1075764" y="974912"/>
          <a:ext cx="6857999" cy="2965076"/>
        </p:xfrm>
        <a:graphic>
          <a:graphicData uri="http://schemas.openxmlformats.org/drawingml/2006/table">
            <a:tbl>
              <a:tblPr firstRow="1" firstCol="1" bandRow="1">
                <a:tableStyleId>{5C22544A-7EE6-4342-B048-85BDC9FD1C3A}</a:tableStyleId>
              </a:tblPr>
              <a:tblGrid>
                <a:gridCol w="1709380">
                  <a:extLst>
                    <a:ext uri="{9D8B030D-6E8A-4147-A177-3AD203B41FA5}">
                      <a16:colId xmlns:a16="http://schemas.microsoft.com/office/drawing/2014/main" val="20000"/>
                    </a:ext>
                  </a:extLst>
                </a:gridCol>
                <a:gridCol w="5148619">
                  <a:extLst>
                    <a:ext uri="{9D8B030D-6E8A-4147-A177-3AD203B41FA5}">
                      <a16:colId xmlns:a16="http://schemas.microsoft.com/office/drawing/2014/main" val="20001"/>
                    </a:ext>
                  </a:extLst>
                </a:gridCol>
              </a:tblGrid>
              <a:tr h="242948">
                <a:tc>
                  <a:txBody>
                    <a:bodyPr/>
                    <a:lstStyle/>
                    <a:p>
                      <a:pPr marL="0" marR="0" algn="ctr">
                        <a:spcBef>
                          <a:spcPts val="0"/>
                        </a:spcBef>
                        <a:spcAft>
                          <a:spcPts val="0"/>
                        </a:spcAft>
                      </a:pPr>
                      <a:r>
                        <a:rPr lang="en-US" sz="1400" b="1" dirty="0">
                          <a:effectLst/>
                          <a:latin typeface="Arial" panose="020B0604020202020204" pitchFamily="34" charset="0"/>
                          <a:ea typeface="Cambria"/>
                          <a:cs typeface="Arial" panose="020B0604020202020204" pitchFamily="34" charset="0"/>
                        </a:rPr>
                        <a:t>Data Products</a:t>
                      </a:r>
                    </a:p>
                  </a:txBody>
                  <a:tcPr marL="3751" marR="3751" marT="3751" marB="3751" anchor="ctr"/>
                </a:tc>
                <a:tc>
                  <a:txBody>
                    <a:bodyPr/>
                    <a:lstStyle/>
                    <a:p>
                      <a:pPr marL="0" marR="0" algn="ctr">
                        <a:spcBef>
                          <a:spcPts val="0"/>
                        </a:spcBef>
                        <a:spcAft>
                          <a:spcPts val="0"/>
                        </a:spcAft>
                      </a:pPr>
                      <a:r>
                        <a:rPr lang="en-US" sz="1400" b="1" dirty="0">
                          <a:effectLst/>
                          <a:latin typeface="Arial" panose="020B0604020202020204" pitchFamily="34" charset="0"/>
                          <a:ea typeface="+mn-ea"/>
                          <a:cs typeface="Arial" panose="020B0604020202020204" pitchFamily="34" charset="0"/>
                        </a:rPr>
                        <a:t>Description</a:t>
                      </a:r>
                      <a:endParaRPr lang="en-US" sz="1400" b="1" dirty="0">
                        <a:effectLst/>
                        <a:latin typeface="Arial" panose="020B0604020202020204" pitchFamily="34" charset="0"/>
                        <a:ea typeface="Cambria"/>
                        <a:cs typeface="Arial" panose="020B0604020202020204" pitchFamily="34" charset="0"/>
                      </a:endParaRPr>
                    </a:p>
                  </a:txBody>
                  <a:tcPr marL="3751" marR="3751" marT="3751" marB="3751" anchor="ctr"/>
                </a:tc>
                <a:extLst>
                  <a:ext uri="{0D108BD9-81ED-4DB2-BD59-A6C34878D82A}">
                    <a16:rowId xmlns:a16="http://schemas.microsoft.com/office/drawing/2014/main" val="10000"/>
                  </a:ext>
                </a:extLst>
              </a:tr>
              <a:tr h="422127">
                <a:tc>
                  <a:txBody>
                    <a:bodyPr/>
                    <a:lstStyle/>
                    <a:p>
                      <a:pPr marL="0" marR="0" algn="ctr">
                        <a:spcBef>
                          <a:spcPts val="0"/>
                        </a:spcBef>
                        <a:spcAft>
                          <a:spcPts val="0"/>
                        </a:spcAft>
                      </a:pPr>
                      <a:r>
                        <a:rPr lang="en-US" sz="1400" dirty="0">
                          <a:effectLst/>
                          <a:latin typeface="Arial" panose="020B0604020202020204" pitchFamily="34" charset="0"/>
                          <a:ea typeface="Cambria"/>
                          <a:cs typeface="Arial" panose="020B0604020202020204" pitchFamily="34" charset="0"/>
                        </a:rPr>
                        <a:t>Raw</a:t>
                      </a:r>
                    </a:p>
                  </a:txBody>
                  <a:tcPr marL="28932" marR="28932" marT="0" marB="0" anchor="ctr"/>
                </a:tc>
                <a:tc>
                  <a:txBody>
                    <a:bodyPr/>
                    <a:lstStyle/>
                    <a:p>
                      <a:pPr marL="0" marR="0" algn="l">
                        <a:spcBef>
                          <a:spcPts val="0"/>
                        </a:spcBef>
                        <a:spcAft>
                          <a:spcPts val="0"/>
                        </a:spcAft>
                      </a:pPr>
                      <a:r>
                        <a:rPr lang="en-US" sz="1400" dirty="0">
                          <a:effectLst/>
                          <a:latin typeface="Arial" panose="020B0604020202020204" pitchFamily="34" charset="0"/>
                          <a:ea typeface="Cambria"/>
                          <a:cs typeface="Arial" panose="020B0604020202020204" pitchFamily="34" charset="0"/>
                        </a:rPr>
                        <a:t>Satellite/instrument sci. telemetry in packets (e.g., CCSDS</a:t>
                      </a:r>
                      <a:r>
                        <a:rPr lang="en-US" sz="1400" baseline="30000" dirty="0">
                          <a:effectLst/>
                          <a:latin typeface="Arial" panose="020B0604020202020204" pitchFamily="34" charset="0"/>
                          <a:ea typeface="Cambria"/>
                          <a:cs typeface="Arial" panose="020B0604020202020204" pitchFamily="34" charset="0"/>
                        </a:rPr>
                        <a:t>1</a:t>
                      </a:r>
                      <a:r>
                        <a:rPr lang="en-US" sz="1400" dirty="0">
                          <a:effectLst/>
                          <a:latin typeface="Arial" panose="020B0604020202020204" pitchFamily="34" charset="0"/>
                          <a:ea typeface="Cambria"/>
                          <a:cs typeface="Arial" panose="020B0604020202020204" pitchFamily="34" charset="0"/>
                        </a:rPr>
                        <a:t>)</a:t>
                      </a:r>
                    </a:p>
                  </a:txBody>
                  <a:tcPr marL="28932" marR="28932" marT="0" marB="0" anchor="ctr"/>
                </a:tc>
                <a:extLst>
                  <a:ext uri="{0D108BD9-81ED-4DB2-BD59-A6C34878D82A}">
                    <a16:rowId xmlns:a16="http://schemas.microsoft.com/office/drawing/2014/main" val="3715181359"/>
                  </a:ext>
                </a:extLst>
              </a:tr>
              <a:tr h="469391">
                <a:tc>
                  <a:txBody>
                    <a:bodyPr/>
                    <a:lstStyle/>
                    <a:p>
                      <a:pPr marL="0" marR="0" algn="ctr">
                        <a:spcBef>
                          <a:spcPts val="0"/>
                        </a:spcBef>
                        <a:spcAft>
                          <a:spcPts val="0"/>
                        </a:spcAft>
                      </a:pPr>
                      <a:r>
                        <a:rPr lang="en-US" sz="1400" dirty="0">
                          <a:effectLst/>
                          <a:latin typeface="Arial" panose="020B0604020202020204" pitchFamily="34" charset="0"/>
                          <a:ea typeface="Times New Roman"/>
                          <a:cs typeface="Arial" panose="020B0604020202020204" pitchFamily="34" charset="0"/>
                        </a:rPr>
                        <a:t>Level 0</a:t>
                      </a:r>
                      <a:endParaRPr lang="en-US" sz="1400" dirty="0">
                        <a:effectLst/>
                        <a:latin typeface="Arial" panose="020B0604020202020204" pitchFamily="34" charset="0"/>
                        <a:ea typeface="Cambria"/>
                        <a:cs typeface="Arial" panose="020B0604020202020204" pitchFamily="34" charset="0"/>
                      </a:endParaRPr>
                    </a:p>
                  </a:txBody>
                  <a:tcPr marL="28932" marR="28932" marT="0" marB="0" anchor="ctr"/>
                </a:tc>
                <a:tc>
                  <a:txBody>
                    <a:bodyPr/>
                    <a:lstStyle/>
                    <a:p>
                      <a:pPr marL="0" marR="0" algn="l">
                        <a:spcBef>
                          <a:spcPts val="0"/>
                        </a:spcBef>
                        <a:spcAft>
                          <a:spcPts val="0"/>
                        </a:spcAft>
                      </a:pPr>
                      <a:r>
                        <a:rPr lang="en-US" sz="1400" dirty="0">
                          <a:effectLst/>
                          <a:latin typeface="Arial" panose="020B0604020202020204" pitchFamily="34" charset="0"/>
                          <a:ea typeface="Times New Roman"/>
                          <a:cs typeface="Arial" panose="020B0604020202020204" pitchFamily="34" charset="0"/>
                        </a:rPr>
                        <a:t>Unprocessed, reconstructed, reformatted instrument digital counts</a:t>
                      </a:r>
                      <a:endParaRPr lang="en-US" sz="1400" dirty="0">
                        <a:effectLst/>
                        <a:latin typeface="Arial" panose="020B0604020202020204" pitchFamily="34" charset="0"/>
                        <a:ea typeface="Cambria"/>
                        <a:cs typeface="Arial" panose="020B0604020202020204" pitchFamily="34" charset="0"/>
                      </a:endParaRPr>
                    </a:p>
                  </a:txBody>
                  <a:tcPr marL="28932" marR="28932" marT="0" marB="0" anchor="ctr"/>
                </a:tc>
                <a:extLst>
                  <a:ext uri="{0D108BD9-81ED-4DB2-BD59-A6C34878D82A}">
                    <a16:rowId xmlns:a16="http://schemas.microsoft.com/office/drawing/2014/main" val="10001"/>
                  </a:ext>
                </a:extLst>
              </a:tr>
              <a:tr h="469391">
                <a:tc>
                  <a:txBody>
                    <a:bodyPr/>
                    <a:lstStyle/>
                    <a:p>
                      <a:pPr marL="0" marR="0" algn="ctr">
                        <a:spcBef>
                          <a:spcPts val="0"/>
                        </a:spcBef>
                        <a:spcAft>
                          <a:spcPts val="0"/>
                        </a:spcAft>
                      </a:pPr>
                      <a:r>
                        <a:rPr lang="en-US" sz="1400" dirty="0">
                          <a:effectLst/>
                          <a:latin typeface="Arial" panose="020B0604020202020204" pitchFamily="34" charset="0"/>
                          <a:ea typeface="Times New Roman"/>
                          <a:cs typeface="Arial" panose="020B0604020202020204" pitchFamily="34" charset="0"/>
                        </a:rPr>
                        <a:t>Level 1</a:t>
                      </a:r>
                      <a:endParaRPr lang="en-US" sz="1400" dirty="0">
                        <a:effectLst/>
                        <a:latin typeface="Arial" panose="020B0604020202020204" pitchFamily="34" charset="0"/>
                        <a:ea typeface="Cambria"/>
                        <a:cs typeface="Arial" panose="020B0604020202020204" pitchFamily="34" charset="0"/>
                      </a:endParaRPr>
                    </a:p>
                  </a:txBody>
                  <a:tcPr marL="28932" marR="28932" marT="0" marB="0" anchor="ctr"/>
                </a:tc>
                <a:tc>
                  <a:txBody>
                    <a:bodyPr/>
                    <a:lstStyle/>
                    <a:p>
                      <a:pPr marL="0" marR="0" algn="l">
                        <a:spcBef>
                          <a:spcPts val="0"/>
                        </a:spcBef>
                        <a:spcAft>
                          <a:spcPts val="0"/>
                        </a:spcAft>
                      </a:pPr>
                      <a:r>
                        <a:rPr lang="en-US" sz="1400" dirty="0">
                          <a:effectLst/>
                          <a:latin typeface="Arial" panose="020B0604020202020204" pitchFamily="34" charset="0"/>
                          <a:ea typeface="Times New Roman"/>
                          <a:cs typeface="Arial" panose="020B0604020202020204" pitchFamily="34" charset="0"/>
                        </a:rPr>
                        <a:t>Wavelength and radiometrically calibrated, geolocated radiances</a:t>
                      </a:r>
                      <a:endParaRPr lang="en-US" sz="1400" dirty="0">
                        <a:effectLst/>
                        <a:latin typeface="Arial" panose="020B0604020202020204" pitchFamily="34" charset="0"/>
                        <a:ea typeface="Cambria"/>
                        <a:cs typeface="Arial" panose="020B0604020202020204" pitchFamily="34" charset="0"/>
                      </a:endParaRPr>
                    </a:p>
                  </a:txBody>
                  <a:tcPr marL="28932" marR="28932" marT="0" marB="0" anchor="ctr"/>
                </a:tc>
                <a:extLst>
                  <a:ext uri="{0D108BD9-81ED-4DB2-BD59-A6C34878D82A}">
                    <a16:rowId xmlns:a16="http://schemas.microsoft.com/office/drawing/2014/main" val="10002"/>
                  </a:ext>
                </a:extLst>
              </a:tr>
              <a:tr h="472748">
                <a:tc>
                  <a:txBody>
                    <a:bodyPr/>
                    <a:lstStyle/>
                    <a:p>
                      <a:pPr marL="0" marR="0" algn="ctr">
                        <a:spcBef>
                          <a:spcPts val="0"/>
                        </a:spcBef>
                        <a:spcAft>
                          <a:spcPts val="0"/>
                        </a:spcAft>
                      </a:pPr>
                      <a:r>
                        <a:rPr lang="en-US" sz="1400" dirty="0">
                          <a:effectLst/>
                          <a:latin typeface="Arial" panose="020B0604020202020204" pitchFamily="34" charset="0"/>
                          <a:ea typeface="Times New Roman"/>
                          <a:cs typeface="Arial" panose="020B0604020202020204" pitchFamily="34" charset="0"/>
                        </a:rPr>
                        <a:t>Level 2</a:t>
                      </a:r>
                      <a:endParaRPr lang="en-US" sz="1400" dirty="0">
                        <a:effectLst/>
                        <a:latin typeface="Arial" panose="020B0604020202020204" pitchFamily="34" charset="0"/>
                        <a:ea typeface="Cambria"/>
                        <a:cs typeface="Arial" panose="020B0604020202020204" pitchFamily="34" charset="0"/>
                      </a:endParaRPr>
                    </a:p>
                  </a:txBody>
                  <a:tcPr marL="28932" marR="28932" marT="0" marB="0" anchor="ctr"/>
                </a:tc>
                <a:tc>
                  <a:txBody>
                    <a:bodyPr/>
                    <a:lstStyle/>
                    <a:p>
                      <a:pPr marL="0" marR="0" algn="l">
                        <a:spcBef>
                          <a:spcPts val="0"/>
                        </a:spcBef>
                        <a:spcAft>
                          <a:spcPts val="0"/>
                        </a:spcAft>
                      </a:pPr>
                      <a:r>
                        <a:rPr lang="en-US" sz="1400" dirty="0">
                          <a:effectLst/>
                          <a:latin typeface="Arial" panose="020B0604020202020204" pitchFamily="34" charset="0"/>
                          <a:ea typeface="Times New Roman"/>
                          <a:cs typeface="Arial" panose="020B0604020202020204" pitchFamily="34" charset="0"/>
                        </a:rPr>
                        <a:t>Derived geophysical data products (e.g., XCH</a:t>
                      </a:r>
                      <a:r>
                        <a:rPr lang="en-US" sz="1400" baseline="-25000" dirty="0">
                          <a:effectLst/>
                          <a:latin typeface="Arial" panose="020B0604020202020204" pitchFamily="34" charset="0"/>
                          <a:ea typeface="Times New Roman"/>
                          <a:cs typeface="Arial" panose="020B0604020202020204" pitchFamily="34" charset="0"/>
                        </a:rPr>
                        <a:t>4</a:t>
                      </a:r>
                      <a:r>
                        <a:rPr lang="en-US" sz="1400" dirty="0">
                          <a:effectLst/>
                          <a:latin typeface="Arial" panose="020B0604020202020204" pitchFamily="34" charset="0"/>
                          <a:ea typeface="Times New Roman"/>
                          <a:cs typeface="Arial" panose="020B0604020202020204" pitchFamily="34" charset="0"/>
                        </a:rPr>
                        <a:t>, XCO</a:t>
                      </a:r>
                      <a:r>
                        <a:rPr lang="en-US" sz="1400" baseline="-25000" dirty="0">
                          <a:effectLst/>
                          <a:latin typeface="Arial" panose="020B0604020202020204" pitchFamily="34" charset="0"/>
                          <a:ea typeface="Times New Roman"/>
                          <a:cs typeface="Arial" panose="020B0604020202020204" pitchFamily="34" charset="0"/>
                        </a:rPr>
                        <a:t>2</a:t>
                      </a:r>
                      <a:r>
                        <a:rPr lang="en-US" sz="1400" dirty="0">
                          <a:effectLst/>
                          <a:latin typeface="Arial" panose="020B0604020202020204" pitchFamily="34" charset="0"/>
                          <a:ea typeface="Times New Roman"/>
                          <a:cs typeface="Arial" panose="020B0604020202020204" pitchFamily="34" charset="0"/>
                        </a:rPr>
                        <a:t>, H</a:t>
                      </a:r>
                      <a:r>
                        <a:rPr lang="en-US" sz="1400" baseline="-25000" dirty="0">
                          <a:effectLst/>
                          <a:latin typeface="Arial" panose="020B0604020202020204" pitchFamily="34" charset="0"/>
                          <a:ea typeface="Times New Roman"/>
                          <a:cs typeface="Arial" panose="020B0604020202020204" pitchFamily="34" charset="0"/>
                        </a:rPr>
                        <a:t>2</a:t>
                      </a:r>
                      <a:r>
                        <a:rPr lang="en-US" sz="1400" dirty="0">
                          <a:effectLst/>
                          <a:latin typeface="Arial" panose="020B0604020202020204" pitchFamily="34" charset="0"/>
                          <a:ea typeface="Times New Roman"/>
                          <a:cs typeface="Arial" panose="020B0604020202020204" pitchFamily="34" charset="0"/>
                        </a:rPr>
                        <a:t>O)</a:t>
                      </a:r>
                      <a:endParaRPr lang="en-US" sz="1400" dirty="0">
                        <a:effectLst/>
                        <a:latin typeface="Arial" panose="020B0604020202020204" pitchFamily="34" charset="0"/>
                        <a:ea typeface="Cambria"/>
                        <a:cs typeface="Arial" panose="020B0604020202020204" pitchFamily="34" charset="0"/>
                      </a:endParaRPr>
                    </a:p>
                  </a:txBody>
                  <a:tcPr marL="28932" marR="28932" marT="0" marB="0" anchor="ctr"/>
                </a:tc>
                <a:extLst>
                  <a:ext uri="{0D108BD9-81ED-4DB2-BD59-A6C34878D82A}">
                    <a16:rowId xmlns:a16="http://schemas.microsoft.com/office/drawing/2014/main" val="10003"/>
                  </a:ext>
                </a:extLst>
              </a:tr>
              <a:tr h="451862">
                <a:tc>
                  <a:txBody>
                    <a:bodyPr/>
                    <a:lstStyle/>
                    <a:p>
                      <a:pPr marL="0" marR="0" algn="ctr">
                        <a:spcBef>
                          <a:spcPts val="0"/>
                        </a:spcBef>
                        <a:spcAft>
                          <a:spcPts val="0"/>
                        </a:spcAft>
                      </a:pPr>
                      <a:r>
                        <a:rPr lang="en-US" sz="1400" dirty="0">
                          <a:effectLst/>
                          <a:latin typeface="Arial" panose="020B0604020202020204" pitchFamily="34" charset="0"/>
                          <a:ea typeface="Cambria"/>
                          <a:cs typeface="Arial" panose="020B0604020202020204" pitchFamily="34" charset="0"/>
                        </a:rPr>
                        <a:t>Level 3</a:t>
                      </a:r>
                    </a:p>
                  </a:txBody>
                  <a:tcPr marL="28932" marR="28932" marT="0" marB="0" anchor="ctr"/>
                </a:tc>
                <a:tc>
                  <a:txBody>
                    <a:bodyPr/>
                    <a:lstStyle/>
                    <a:p>
                      <a:pPr marL="0" marR="0" algn="l">
                        <a:spcBef>
                          <a:spcPts val="0"/>
                        </a:spcBef>
                        <a:spcAft>
                          <a:spcPts val="0"/>
                        </a:spcAft>
                      </a:pPr>
                      <a:r>
                        <a:rPr lang="en-US" sz="1400" dirty="0">
                          <a:effectLst/>
                          <a:latin typeface="Arial" panose="020B0604020202020204" pitchFamily="34" charset="0"/>
                          <a:ea typeface="Cambria"/>
                          <a:cs typeface="Arial" panose="020B0604020202020204" pitchFamily="34" charset="0"/>
                        </a:rPr>
                        <a:t>L2 mapped to uniform space-time grid scales</a:t>
                      </a:r>
                    </a:p>
                  </a:txBody>
                  <a:tcPr marL="28932" marR="28932" marT="0" marB="0" anchor="ctr"/>
                </a:tc>
                <a:extLst>
                  <a:ext uri="{0D108BD9-81ED-4DB2-BD59-A6C34878D82A}">
                    <a16:rowId xmlns:a16="http://schemas.microsoft.com/office/drawing/2014/main" val="205272293"/>
                  </a:ext>
                </a:extLst>
              </a:tr>
              <a:tr h="436609">
                <a:tc>
                  <a:txBody>
                    <a:bodyPr/>
                    <a:lstStyle/>
                    <a:p>
                      <a:pPr marL="0" marR="0" algn="ctr">
                        <a:spcBef>
                          <a:spcPts val="0"/>
                        </a:spcBef>
                        <a:spcAft>
                          <a:spcPts val="0"/>
                        </a:spcAft>
                      </a:pPr>
                      <a:r>
                        <a:rPr lang="en-US" sz="1400" dirty="0">
                          <a:effectLst/>
                          <a:latin typeface="Arial" panose="020B0604020202020204" pitchFamily="34" charset="0"/>
                          <a:ea typeface="Cambria"/>
                          <a:cs typeface="Arial" panose="020B0604020202020204" pitchFamily="34" charset="0"/>
                        </a:rPr>
                        <a:t>Level 4</a:t>
                      </a:r>
                    </a:p>
                  </a:txBody>
                  <a:tcPr marL="28932" marR="28932" marT="0" marB="0" anchor="ct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400" dirty="0">
                          <a:effectLst/>
                          <a:latin typeface="Arial" panose="020B0604020202020204" pitchFamily="34" charset="0"/>
                          <a:ea typeface="Cambria"/>
                          <a:cs typeface="Arial" panose="020B0604020202020204" pitchFamily="34" charset="0"/>
                        </a:rPr>
                        <a:t>Derived CH</a:t>
                      </a:r>
                      <a:r>
                        <a:rPr lang="en-US" sz="1400" baseline="-25000" dirty="0">
                          <a:effectLst/>
                          <a:latin typeface="Arial" panose="020B0604020202020204" pitchFamily="34" charset="0"/>
                          <a:ea typeface="Cambria"/>
                          <a:cs typeface="Arial" panose="020B0604020202020204" pitchFamily="34" charset="0"/>
                        </a:rPr>
                        <a:t>4</a:t>
                      </a:r>
                      <a:r>
                        <a:rPr lang="en-US" sz="1400" dirty="0">
                          <a:effectLst/>
                          <a:latin typeface="Arial" panose="020B0604020202020204" pitchFamily="34" charset="0"/>
                          <a:ea typeface="Cambria"/>
                          <a:cs typeface="Arial" panose="020B0604020202020204" pitchFamily="34" charset="0"/>
                        </a:rPr>
                        <a:t> emission rates, point sources</a:t>
                      </a:r>
                    </a:p>
                  </a:txBody>
                  <a:tcPr marL="28932" marR="28932" marT="0" marB="0" anchor="ctr"/>
                </a:tc>
                <a:extLst>
                  <a:ext uri="{0D108BD9-81ED-4DB2-BD59-A6C34878D82A}">
                    <a16:rowId xmlns:a16="http://schemas.microsoft.com/office/drawing/2014/main" val="456072530"/>
                  </a:ext>
                </a:extLst>
              </a:tr>
            </a:tbl>
          </a:graphicData>
        </a:graphic>
      </p:graphicFrame>
      <p:sp>
        <p:nvSpPr>
          <p:cNvPr id="6" name="TextBox 5">
            <a:extLst>
              <a:ext uri="{FF2B5EF4-FFF2-40B4-BE49-F238E27FC236}">
                <a16:creationId xmlns:a16="http://schemas.microsoft.com/office/drawing/2014/main" id="{FD512087-A20A-4D46-8B6B-3DD785F30030}"/>
              </a:ext>
            </a:extLst>
          </p:cNvPr>
          <p:cNvSpPr txBox="1"/>
          <p:nvPr/>
        </p:nvSpPr>
        <p:spPr>
          <a:xfrm>
            <a:off x="1223682" y="4100758"/>
            <a:ext cx="6858000" cy="300082"/>
          </a:xfrm>
          <a:prstGeom prst="rect">
            <a:avLst/>
          </a:prstGeom>
          <a:noFill/>
        </p:spPr>
        <p:txBody>
          <a:bodyPr wrap="square" rtlCol="0">
            <a:spAutoFit/>
          </a:bodyPr>
          <a:lstStyle/>
          <a:p>
            <a:pPr defTabSz="257175">
              <a:defRPr/>
            </a:pPr>
            <a:r>
              <a:rPr lang="en-US" sz="1350" b="1" i="1" baseline="30000" dirty="0">
                <a:solidFill>
                  <a:prstClr val="black"/>
                </a:solidFill>
                <a:latin typeface="Calibri"/>
              </a:rPr>
              <a:t>1</a:t>
            </a:r>
            <a:r>
              <a:rPr lang="en-US" sz="1350" b="1" i="1" dirty="0">
                <a:solidFill>
                  <a:prstClr val="black"/>
                </a:solidFill>
                <a:latin typeface="Calibri"/>
              </a:rPr>
              <a:t> </a:t>
            </a:r>
            <a:r>
              <a:rPr lang="en-US" sz="1350" i="1" dirty="0">
                <a:solidFill>
                  <a:prstClr val="black"/>
                </a:solidFill>
                <a:latin typeface="Calibri"/>
              </a:rPr>
              <a:t>Consultative Committee for Space Data Systems (CCSDS), a satellite telemetry  standard</a:t>
            </a:r>
          </a:p>
        </p:txBody>
      </p:sp>
    </p:spTree>
    <p:extLst>
      <p:ext uri="{BB962C8B-B14F-4D97-AF65-F5344CB8AC3E}">
        <p14:creationId xmlns:p14="http://schemas.microsoft.com/office/powerpoint/2010/main" val="23128218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33" name="Group 1032">
            <a:extLst>
              <a:ext uri="{FF2B5EF4-FFF2-40B4-BE49-F238E27FC236}">
                <a16:creationId xmlns:a16="http://schemas.microsoft.com/office/drawing/2014/main" id="{41A50AEF-F305-8748-88D2-F48525F6BEF7}"/>
              </a:ext>
            </a:extLst>
          </p:cNvPr>
          <p:cNvGrpSpPr/>
          <p:nvPr/>
        </p:nvGrpSpPr>
        <p:grpSpPr>
          <a:xfrm>
            <a:off x="1278137" y="650765"/>
            <a:ext cx="6767909" cy="4284271"/>
            <a:chOff x="92598" y="956556"/>
            <a:chExt cx="9023878" cy="5712361"/>
          </a:xfrm>
        </p:grpSpPr>
        <p:sp>
          <p:nvSpPr>
            <p:cNvPr id="71" name="Cloud 70">
              <a:extLst>
                <a:ext uri="{FF2B5EF4-FFF2-40B4-BE49-F238E27FC236}">
                  <a16:creationId xmlns:a16="http://schemas.microsoft.com/office/drawing/2014/main" id="{B045CDA1-CDAF-CF49-B31D-C162858F9348}"/>
                </a:ext>
              </a:extLst>
            </p:cNvPr>
            <p:cNvSpPr/>
            <p:nvPr/>
          </p:nvSpPr>
          <p:spPr>
            <a:xfrm>
              <a:off x="92598" y="956556"/>
              <a:ext cx="9023878" cy="5712361"/>
            </a:xfrm>
            <a:prstGeom prst="cloud">
              <a:avLst/>
            </a:prstGeom>
            <a:solidFill>
              <a:schemeClr val="bg1"/>
            </a:solidFill>
          </p:spPr>
          <p:style>
            <a:lnRef idx="1">
              <a:schemeClr val="accent1"/>
            </a:lnRef>
            <a:fillRef idx="3">
              <a:schemeClr val="accent1"/>
            </a:fillRef>
            <a:effectRef idx="2">
              <a:schemeClr val="accent1"/>
            </a:effectRef>
            <a:fontRef idx="minor">
              <a:schemeClr val="lt1"/>
            </a:fontRef>
          </p:style>
          <p:txBody>
            <a:bodyPr rtlCol="0" anchor="ctr"/>
            <a:lstStyle/>
            <a:p>
              <a:pPr algn="ctr" defTabSz="342900">
                <a:defRPr/>
              </a:pPr>
              <a:r>
                <a:rPr lang="en-US" sz="1350" dirty="0">
                  <a:solidFill>
                    <a:prstClr val="white"/>
                  </a:solidFill>
                  <a:latin typeface="Calibri"/>
                </a:rPr>
                <a:t>Cloud Storage and Archive</a:t>
              </a:r>
            </a:p>
          </p:txBody>
        </p:sp>
        <p:sp>
          <p:nvSpPr>
            <p:cNvPr id="9" name="TextBox 8">
              <a:extLst>
                <a:ext uri="{FF2B5EF4-FFF2-40B4-BE49-F238E27FC236}">
                  <a16:creationId xmlns:a16="http://schemas.microsoft.com/office/drawing/2014/main" id="{BC6EB8E2-8810-4D1E-BAF8-B7220547E133}"/>
                </a:ext>
              </a:extLst>
            </p:cNvPr>
            <p:cNvSpPr txBox="1"/>
            <p:nvPr/>
          </p:nvSpPr>
          <p:spPr>
            <a:xfrm>
              <a:off x="1596195" y="1895977"/>
              <a:ext cx="2298065" cy="338555"/>
            </a:xfrm>
            <a:prstGeom prst="rect">
              <a:avLst/>
            </a:prstGeom>
            <a:noFill/>
          </p:spPr>
          <p:txBody>
            <a:bodyPr wrap="none" rtlCol="0">
              <a:spAutoFit/>
            </a:bodyPr>
            <a:lstStyle/>
            <a:p>
              <a:pPr defTabSz="342900">
                <a:defRPr/>
              </a:pPr>
              <a:r>
                <a:rPr lang="en-US" sz="1050" b="1" dirty="0">
                  <a:solidFill>
                    <a:srgbClr val="FF0000"/>
                  </a:solidFill>
                  <a:latin typeface="Calibri"/>
                </a:rPr>
                <a:t>SAO/UB/Harvard/MSATLLC</a:t>
              </a:r>
            </a:p>
          </p:txBody>
        </p:sp>
        <p:sp>
          <p:nvSpPr>
            <p:cNvPr id="2" name="Cloud 1">
              <a:extLst>
                <a:ext uri="{FF2B5EF4-FFF2-40B4-BE49-F238E27FC236}">
                  <a16:creationId xmlns:a16="http://schemas.microsoft.com/office/drawing/2014/main" id="{FD9F237D-6474-734D-AC60-637535761187}"/>
                </a:ext>
              </a:extLst>
            </p:cNvPr>
            <p:cNvSpPr/>
            <p:nvPr/>
          </p:nvSpPr>
          <p:spPr>
            <a:xfrm>
              <a:off x="2876438" y="4223035"/>
              <a:ext cx="3474647" cy="1183098"/>
            </a:xfrm>
            <a:prstGeom prst="cloud">
              <a:avLst/>
            </a:prstGeom>
            <a:solidFill>
              <a:schemeClr val="bg1"/>
            </a:solidFill>
          </p:spPr>
          <p:style>
            <a:lnRef idx="1">
              <a:schemeClr val="accent1"/>
            </a:lnRef>
            <a:fillRef idx="3">
              <a:schemeClr val="accent1"/>
            </a:fillRef>
            <a:effectRef idx="2">
              <a:schemeClr val="accent1"/>
            </a:effectRef>
            <a:fontRef idx="minor">
              <a:schemeClr val="lt1"/>
            </a:fontRef>
          </p:style>
          <p:txBody>
            <a:bodyPr rtlCol="0" anchor="ctr"/>
            <a:lstStyle/>
            <a:p>
              <a:pPr algn="ctr" defTabSz="342900">
                <a:defRPr/>
              </a:pPr>
              <a:r>
                <a:rPr lang="en-US" sz="1500" b="1" dirty="0">
                  <a:solidFill>
                    <a:prstClr val="black"/>
                  </a:solidFill>
                  <a:latin typeface="Calibri"/>
                </a:rPr>
                <a:t>MethaneSAT Cloud Storage, Archive &amp; Distribution</a:t>
              </a:r>
            </a:p>
          </p:txBody>
        </p:sp>
        <mc:AlternateContent xmlns:mc="http://schemas.openxmlformats.org/markup-compatibility/2006" xmlns:a14="http://schemas.microsoft.com/office/drawing/2010/main">
          <mc:Choice Requires="a14">
            <p:sp>
              <p:nvSpPr>
                <p:cNvPr id="58" name="Rectangle 57">
                  <a:extLst>
                    <a:ext uri="{FF2B5EF4-FFF2-40B4-BE49-F238E27FC236}">
                      <a16:creationId xmlns:a16="http://schemas.microsoft.com/office/drawing/2014/main" id="{0869D079-4574-4B43-832C-ACE4E328633C}"/>
                    </a:ext>
                  </a:extLst>
                </p:cNvPr>
                <p:cNvSpPr/>
                <p:nvPr/>
              </p:nvSpPr>
              <p:spPr>
                <a:xfrm>
                  <a:off x="2219871" y="2182328"/>
                  <a:ext cx="1022379" cy="561423"/>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defTabSz="342900">
                    <a:defRPr/>
                  </a:pPr>
                  <a:r>
                    <a:rPr lang="en-US" sz="1200" b="1" dirty="0">
                      <a:solidFill>
                        <a:prstClr val="black"/>
                      </a:solidFill>
                      <a:latin typeface="Calibri"/>
                    </a:rPr>
                    <a:t>L0-1</a:t>
                  </a:r>
                </a:p>
                <a:p>
                  <a:pPr algn="ctr" defTabSz="342900">
                    <a:defRPr/>
                  </a:pPr>
                  <a14:m>
                    <m:oMathPara xmlns:m="http://schemas.openxmlformats.org/officeDocument/2006/math">
                      <m:oMathParaPr>
                        <m:jc m:val="centerGroup"/>
                      </m:oMathParaPr>
                      <m:oMath xmlns:m="http://schemas.openxmlformats.org/officeDocument/2006/math">
                        <m:r>
                          <a:rPr lang="en-US" sz="1050" b="1" i="1" dirty="0">
                            <a:solidFill>
                              <a:prstClr val="black"/>
                            </a:solidFill>
                            <a:latin typeface="Cambria Math" panose="02040503050406030204" pitchFamily="18" charset="0"/>
                            <a:ea typeface="Cambria Math" panose="02040503050406030204" pitchFamily="18" charset="0"/>
                          </a:rPr>
                          <m:t>𝛌</m:t>
                        </m:r>
                        <m:r>
                          <a:rPr lang="en-US" sz="1050" b="1" i="1" dirty="0">
                            <a:solidFill>
                              <a:prstClr val="black"/>
                            </a:solidFill>
                            <a:latin typeface="Cambria Math" panose="02040503050406030204" pitchFamily="18" charset="0"/>
                            <a:ea typeface="Cambria Math" panose="02040503050406030204" pitchFamily="18" charset="0"/>
                          </a:rPr>
                          <m:t>, </m:t>
                        </m:r>
                        <m:r>
                          <a:rPr lang="en-US" sz="1050" b="1" i="1" dirty="0">
                            <a:solidFill>
                              <a:prstClr val="black"/>
                            </a:solidFill>
                            <a:latin typeface="Cambria Math" panose="02040503050406030204" pitchFamily="18" charset="0"/>
                            <a:ea typeface="Cambria Math" panose="02040503050406030204" pitchFamily="18" charset="0"/>
                          </a:rPr>
                          <m:t>𝑹</m:t>
                        </m:r>
                        <m:r>
                          <a:rPr lang="en-US" sz="1050" b="1" i="1" dirty="0">
                            <a:solidFill>
                              <a:prstClr val="black"/>
                            </a:solidFill>
                            <a:latin typeface="Cambria Math" panose="02040503050406030204" pitchFamily="18" charset="0"/>
                            <a:ea typeface="Cambria Math" panose="02040503050406030204" pitchFamily="18" charset="0"/>
                          </a:rPr>
                          <m:t>, </m:t>
                        </m:r>
                        <m:r>
                          <a:rPr lang="en-US" sz="1050" b="1" i="1" dirty="0">
                            <a:solidFill>
                              <a:prstClr val="black"/>
                            </a:solidFill>
                            <a:latin typeface="Cambria Math" panose="02040503050406030204" pitchFamily="18" charset="0"/>
                            <a:ea typeface="Cambria Math" panose="02040503050406030204" pitchFamily="18" charset="0"/>
                          </a:rPr>
                          <m:t>𝑮𝒆𝒐</m:t>
                        </m:r>
                        <m:r>
                          <a:rPr lang="en-US" sz="1050" b="1" i="1" dirty="0">
                            <a:solidFill>
                              <a:prstClr val="black"/>
                            </a:solidFill>
                            <a:latin typeface="Cambria Math" panose="02040503050406030204" pitchFamily="18" charset="0"/>
                            <a:ea typeface="Cambria Math" panose="02040503050406030204" pitchFamily="18" charset="0"/>
                          </a:rPr>
                          <m:t> </m:t>
                        </m:r>
                        <m:r>
                          <a:rPr lang="en-US" sz="1050" b="1" i="1" dirty="0">
                            <a:solidFill>
                              <a:prstClr val="black"/>
                            </a:solidFill>
                            <a:latin typeface="Cambria Math" panose="02040503050406030204" pitchFamily="18" charset="0"/>
                            <a:ea typeface="Cambria Math" panose="02040503050406030204" pitchFamily="18" charset="0"/>
                          </a:rPr>
                          <m:t>𝑰</m:t>
                        </m:r>
                      </m:oMath>
                    </m:oMathPara>
                  </a14:m>
                  <a:endParaRPr lang="en-US" sz="1050" b="1" dirty="0">
                    <a:solidFill>
                      <a:prstClr val="black"/>
                    </a:solidFill>
                    <a:latin typeface="Calibri"/>
                  </a:endParaRPr>
                </a:p>
              </p:txBody>
            </p:sp>
          </mc:Choice>
          <mc:Fallback xmlns="">
            <p:sp>
              <p:nvSpPr>
                <p:cNvPr id="58" name="Rectangle 57">
                  <a:extLst>
                    <a:ext uri="{FF2B5EF4-FFF2-40B4-BE49-F238E27FC236}">
                      <a16:creationId xmlns:a16="http://schemas.microsoft.com/office/drawing/2014/main" id="{0869D079-4574-4B43-832C-ACE4E328633C}"/>
                    </a:ext>
                  </a:extLst>
                </p:cNvPr>
                <p:cNvSpPr>
                  <a:spLocks noRot="1" noChangeAspect="1" noMove="1" noResize="1" noEditPoints="1" noAdjustHandles="1" noChangeArrowheads="1" noChangeShapeType="1" noTextEdit="1"/>
                </p:cNvSpPr>
                <p:nvPr/>
              </p:nvSpPr>
              <p:spPr>
                <a:xfrm>
                  <a:off x="2219871" y="2182328"/>
                  <a:ext cx="1022379" cy="561423"/>
                </a:xfrm>
                <a:prstGeom prst="rect">
                  <a:avLst/>
                </a:prstGeom>
                <a:blipFill>
                  <a:blip r:embed="rId3"/>
                  <a:stretch>
                    <a:fillRect/>
                  </a:stretch>
                </a:blipFill>
              </p:spPr>
              <p:txBody>
                <a:bodyPr/>
                <a:lstStyle/>
                <a:p>
                  <a:r>
                    <a:rPr lang="en-US">
                      <a:noFill/>
                    </a:rPr>
                    <a:t> </a:t>
                  </a:r>
                </a:p>
              </p:txBody>
            </p:sp>
          </mc:Fallback>
        </mc:AlternateContent>
        <p:cxnSp>
          <p:nvCxnSpPr>
            <p:cNvPr id="60" name="Straight Arrow Connector 59">
              <a:extLst>
                <a:ext uri="{FF2B5EF4-FFF2-40B4-BE49-F238E27FC236}">
                  <a16:creationId xmlns:a16="http://schemas.microsoft.com/office/drawing/2014/main" id="{EFE4FF53-B063-E840-8C0C-D3620A4DDA7D}"/>
                </a:ext>
              </a:extLst>
            </p:cNvPr>
            <p:cNvCxnSpPr>
              <a:cxnSpLocks/>
            </p:cNvCxnSpPr>
            <p:nvPr/>
          </p:nvCxnSpPr>
          <p:spPr>
            <a:xfrm flipV="1">
              <a:off x="7106649" y="2793758"/>
              <a:ext cx="589256" cy="360802"/>
            </a:xfrm>
            <a:prstGeom prst="straightConnector1">
              <a:avLst/>
            </a:prstGeom>
            <a:ln w="38100">
              <a:solidFill>
                <a:srgbClr val="0070C0"/>
              </a:solidFill>
              <a:prstDash val="solid"/>
              <a:tailEnd type="triangle"/>
            </a:ln>
          </p:spPr>
          <p:style>
            <a:lnRef idx="2">
              <a:schemeClr val="accent1"/>
            </a:lnRef>
            <a:fillRef idx="0">
              <a:schemeClr val="accent1"/>
            </a:fillRef>
            <a:effectRef idx="1">
              <a:schemeClr val="accent1"/>
            </a:effectRef>
            <a:fontRef idx="minor">
              <a:schemeClr val="tx1"/>
            </a:fontRef>
          </p:style>
        </p:cxnSp>
        <p:sp>
          <p:nvSpPr>
            <p:cNvPr id="68" name="TextBox 67">
              <a:extLst>
                <a:ext uri="{FF2B5EF4-FFF2-40B4-BE49-F238E27FC236}">
                  <a16:creationId xmlns:a16="http://schemas.microsoft.com/office/drawing/2014/main" id="{1CEF8EFA-5EAE-064C-936B-4DB572FD43AB}"/>
                </a:ext>
              </a:extLst>
            </p:cNvPr>
            <p:cNvSpPr txBox="1"/>
            <p:nvPr/>
          </p:nvSpPr>
          <p:spPr>
            <a:xfrm>
              <a:off x="4009376" y="1882775"/>
              <a:ext cx="1532899" cy="338555"/>
            </a:xfrm>
            <a:prstGeom prst="rect">
              <a:avLst/>
            </a:prstGeom>
            <a:noFill/>
          </p:spPr>
          <p:txBody>
            <a:bodyPr wrap="none" rtlCol="0">
              <a:spAutoFit/>
            </a:bodyPr>
            <a:lstStyle/>
            <a:p>
              <a:pPr defTabSz="342900">
                <a:defRPr/>
              </a:pPr>
              <a:r>
                <a:rPr lang="en-US" sz="1050" b="1" dirty="0">
                  <a:solidFill>
                    <a:srgbClr val="FF0000"/>
                  </a:solidFill>
                  <a:latin typeface="Calibri"/>
                </a:rPr>
                <a:t>SAO/Harvard/UB</a:t>
              </a:r>
            </a:p>
          </p:txBody>
        </p:sp>
        <p:sp>
          <p:nvSpPr>
            <p:cNvPr id="69" name="TextBox 68">
              <a:extLst>
                <a:ext uri="{FF2B5EF4-FFF2-40B4-BE49-F238E27FC236}">
                  <a16:creationId xmlns:a16="http://schemas.microsoft.com/office/drawing/2014/main" id="{5D8CF3E5-7DB6-3945-AD7A-CA1DDE0A7D3F}"/>
                </a:ext>
              </a:extLst>
            </p:cNvPr>
            <p:cNvSpPr txBox="1"/>
            <p:nvPr/>
          </p:nvSpPr>
          <p:spPr>
            <a:xfrm>
              <a:off x="5883864" y="2546257"/>
              <a:ext cx="1692587" cy="338555"/>
            </a:xfrm>
            <a:prstGeom prst="rect">
              <a:avLst/>
            </a:prstGeom>
            <a:noFill/>
          </p:spPr>
          <p:txBody>
            <a:bodyPr wrap="square" rtlCol="0">
              <a:spAutoFit/>
            </a:bodyPr>
            <a:lstStyle/>
            <a:p>
              <a:pPr defTabSz="342900">
                <a:defRPr/>
              </a:pPr>
              <a:r>
                <a:rPr lang="en-US" sz="1050" b="1" dirty="0">
                  <a:solidFill>
                    <a:srgbClr val="FF0000"/>
                  </a:solidFill>
                  <a:latin typeface="Calibri"/>
                </a:rPr>
                <a:t>UB/SAO/Harvard</a:t>
              </a:r>
            </a:p>
          </p:txBody>
        </p:sp>
        <p:sp>
          <p:nvSpPr>
            <p:cNvPr id="70" name="TextBox 69">
              <a:extLst>
                <a:ext uri="{FF2B5EF4-FFF2-40B4-BE49-F238E27FC236}">
                  <a16:creationId xmlns:a16="http://schemas.microsoft.com/office/drawing/2014/main" id="{59277427-C5AF-9A41-878C-099BB124B8FE}"/>
                </a:ext>
              </a:extLst>
            </p:cNvPr>
            <p:cNvSpPr txBox="1"/>
            <p:nvPr/>
          </p:nvSpPr>
          <p:spPr>
            <a:xfrm>
              <a:off x="7104892" y="1902307"/>
              <a:ext cx="1734587" cy="338555"/>
            </a:xfrm>
            <a:prstGeom prst="rect">
              <a:avLst/>
            </a:prstGeom>
            <a:noFill/>
          </p:spPr>
          <p:txBody>
            <a:bodyPr wrap="square" rtlCol="0">
              <a:spAutoFit/>
            </a:bodyPr>
            <a:lstStyle/>
            <a:p>
              <a:pPr defTabSz="342900">
                <a:defRPr/>
              </a:pPr>
              <a:r>
                <a:rPr lang="en-US" sz="1050" b="1" dirty="0">
                  <a:solidFill>
                    <a:srgbClr val="FF0000"/>
                  </a:solidFill>
                  <a:latin typeface="Calibri"/>
                </a:rPr>
                <a:t>Harvard/MSATLLC</a:t>
              </a:r>
            </a:p>
          </p:txBody>
        </p:sp>
        <p:sp>
          <p:nvSpPr>
            <p:cNvPr id="63" name="TextBox 62">
              <a:extLst>
                <a:ext uri="{FF2B5EF4-FFF2-40B4-BE49-F238E27FC236}">
                  <a16:creationId xmlns:a16="http://schemas.microsoft.com/office/drawing/2014/main" id="{FA5B6C66-E963-F940-9C11-E9C60662B9D9}"/>
                </a:ext>
              </a:extLst>
            </p:cNvPr>
            <p:cNvSpPr txBox="1"/>
            <p:nvPr/>
          </p:nvSpPr>
          <p:spPr>
            <a:xfrm>
              <a:off x="2449392" y="1022567"/>
              <a:ext cx="4161404" cy="430887"/>
            </a:xfrm>
            <a:prstGeom prst="rect">
              <a:avLst/>
            </a:prstGeom>
            <a:noFill/>
          </p:spPr>
          <p:txBody>
            <a:bodyPr wrap="square" rtlCol="0">
              <a:spAutoFit/>
            </a:bodyPr>
            <a:lstStyle/>
            <a:p>
              <a:pPr algn="ctr" defTabSz="342900">
                <a:defRPr/>
              </a:pPr>
              <a:r>
                <a:rPr lang="en-US" sz="1500" b="1" dirty="0">
                  <a:solidFill>
                    <a:prstClr val="black"/>
                  </a:solidFill>
                  <a:latin typeface="Calibri"/>
                </a:rPr>
                <a:t>MethaneSAT Cloud Computing</a:t>
              </a:r>
            </a:p>
          </p:txBody>
        </p:sp>
        <p:sp>
          <p:nvSpPr>
            <p:cNvPr id="22" name="Rectangle 21">
              <a:extLst>
                <a:ext uri="{FF2B5EF4-FFF2-40B4-BE49-F238E27FC236}">
                  <a16:creationId xmlns:a16="http://schemas.microsoft.com/office/drawing/2014/main" id="{4D520A22-8333-4B2A-85C9-BB0A01091A57}"/>
                </a:ext>
              </a:extLst>
            </p:cNvPr>
            <p:cNvSpPr/>
            <p:nvPr/>
          </p:nvSpPr>
          <p:spPr>
            <a:xfrm>
              <a:off x="3687866" y="2142461"/>
              <a:ext cx="2010321" cy="689154"/>
            </a:xfrm>
            <a:prstGeom prst="rect">
              <a:avLst/>
            </a:prstGeom>
          </p:spPr>
          <p:style>
            <a:lnRef idx="1">
              <a:schemeClr val="accent1"/>
            </a:lnRef>
            <a:fillRef idx="3">
              <a:schemeClr val="accent1"/>
            </a:fillRef>
            <a:effectRef idx="2">
              <a:schemeClr val="accent1"/>
            </a:effectRef>
            <a:fontRef idx="minor">
              <a:schemeClr val="lt1"/>
            </a:fontRef>
          </p:style>
          <p:txBody>
            <a:bodyPr lIns="13716" rIns="13716" rtlCol="0" anchor="ctr"/>
            <a:lstStyle/>
            <a:p>
              <a:pPr algn="ctr" defTabSz="342900">
                <a:defRPr/>
              </a:pPr>
              <a:r>
                <a:rPr lang="en-US" sz="1200" b="1" dirty="0">
                  <a:solidFill>
                    <a:prstClr val="black"/>
                  </a:solidFill>
                  <a:latin typeface="Calibri"/>
                </a:rPr>
                <a:t>L1-2 </a:t>
              </a:r>
            </a:p>
            <a:p>
              <a:pPr algn="ctr" defTabSz="342900">
                <a:defRPr/>
              </a:pPr>
              <a:r>
                <a:rPr lang="en-US" sz="975" b="1" dirty="0">
                  <a:solidFill>
                    <a:prstClr val="black"/>
                  </a:solidFill>
                  <a:latin typeface="Arial Narrow" panose="020B0604020202020204" pitchFamily="34" charset="0"/>
                  <a:cs typeface="Arial Narrow" panose="020B0604020202020204" pitchFamily="34" charset="0"/>
                </a:rPr>
                <a:t>(Proxy, Cloud Screening, FP)</a:t>
              </a:r>
            </a:p>
            <a:p>
              <a:pPr algn="ctr" defTabSz="342900">
                <a:defRPr/>
              </a:pPr>
              <a:r>
                <a:rPr lang="en-US" sz="1050" b="1" dirty="0">
                  <a:solidFill>
                    <a:prstClr val="black"/>
                  </a:solidFill>
                  <a:latin typeface="Calibri"/>
                </a:rPr>
                <a:t>XCH</a:t>
              </a:r>
              <a:r>
                <a:rPr lang="en-US" sz="1050" b="1" baseline="-25000" dirty="0">
                  <a:solidFill>
                    <a:prstClr val="black"/>
                  </a:solidFill>
                  <a:latin typeface="Calibri"/>
                </a:rPr>
                <a:t>4</a:t>
              </a:r>
            </a:p>
          </p:txBody>
        </p:sp>
        <p:sp>
          <p:nvSpPr>
            <p:cNvPr id="26" name="Rectangle 25">
              <a:extLst>
                <a:ext uri="{FF2B5EF4-FFF2-40B4-BE49-F238E27FC236}">
                  <a16:creationId xmlns:a16="http://schemas.microsoft.com/office/drawing/2014/main" id="{2829CF63-4979-4BB6-8B54-D39367096C57}"/>
                </a:ext>
              </a:extLst>
            </p:cNvPr>
            <p:cNvSpPr/>
            <p:nvPr/>
          </p:nvSpPr>
          <p:spPr>
            <a:xfrm>
              <a:off x="6019184" y="2831615"/>
              <a:ext cx="1087465" cy="440176"/>
            </a:xfrm>
            <a:prstGeom prst="rect">
              <a:avLst/>
            </a:prstGeom>
          </p:spPr>
          <p:style>
            <a:lnRef idx="1">
              <a:schemeClr val="accent1"/>
            </a:lnRef>
            <a:fillRef idx="3">
              <a:schemeClr val="accent1"/>
            </a:fillRef>
            <a:effectRef idx="2">
              <a:schemeClr val="accent1"/>
            </a:effectRef>
            <a:fontRef idx="minor">
              <a:schemeClr val="lt1"/>
            </a:fontRef>
          </p:style>
          <p:txBody>
            <a:bodyPr lIns="13716" rIns="13716" rtlCol="0" anchor="ctr"/>
            <a:lstStyle/>
            <a:p>
              <a:pPr algn="ctr" defTabSz="342900">
                <a:defRPr/>
              </a:pPr>
              <a:r>
                <a:rPr lang="en-US" sz="1200" b="1" dirty="0">
                  <a:solidFill>
                    <a:prstClr val="black"/>
                  </a:solidFill>
                  <a:latin typeface="Calibri"/>
                </a:rPr>
                <a:t>L2-3</a:t>
              </a:r>
            </a:p>
            <a:p>
              <a:pPr algn="ctr" defTabSz="342900">
                <a:defRPr/>
              </a:pPr>
              <a:r>
                <a:rPr lang="en-US" sz="1050" b="1" dirty="0">
                  <a:solidFill>
                    <a:prstClr val="black"/>
                  </a:solidFill>
                  <a:latin typeface="Calibri"/>
                </a:rPr>
                <a:t>Gridded XCH</a:t>
              </a:r>
              <a:r>
                <a:rPr lang="en-US" sz="1050" b="1" baseline="-25000" dirty="0">
                  <a:solidFill>
                    <a:prstClr val="black"/>
                  </a:solidFill>
                  <a:latin typeface="Calibri"/>
                </a:rPr>
                <a:t>4</a:t>
              </a:r>
            </a:p>
          </p:txBody>
        </p:sp>
        <p:sp>
          <p:nvSpPr>
            <p:cNvPr id="59" name="Rectangle 58">
              <a:extLst>
                <a:ext uri="{FF2B5EF4-FFF2-40B4-BE49-F238E27FC236}">
                  <a16:creationId xmlns:a16="http://schemas.microsoft.com/office/drawing/2014/main" id="{E0AA74A0-ED37-414B-A9C7-CA6D4792C758}"/>
                </a:ext>
              </a:extLst>
            </p:cNvPr>
            <p:cNvSpPr/>
            <p:nvPr/>
          </p:nvSpPr>
          <p:spPr>
            <a:xfrm>
              <a:off x="7351504" y="2189813"/>
              <a:ext cx="1262787" cy="552437"/>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defTabSz="342900">
                <a:defRPr/>
              </a:pPr>
              <a:r>
                <a:rPr lang="en-US" sz="1200" b="1" dirty="0">
                  <a:solidFill>
                    <a:prstClr val="black"/>
                  </a:solidFill>
                  <a:latin typeface="Calibri"/>
                </a:rPr>
                <a:t>L2/3-4</a:t>
              </a:r>
            </a:p>
            <a:p>
              <a:pPr algn="ctr" defTabSz="342900">
                <a:defRPr/>
              </a:pPr>
              <a:r>
                <a:rPr lang="en-US" sz="1050" b="1" dirty="0">
                  <a:solidFill>
                    <a:prstClr val="black"/>
                  </a:solidFill>
                  <a:latin typeface="Calibri"/>
                </a:rPr>
                <a:t>CH</a:t>
              </a:r>
              <a:r>
                <a:rPr lang="en-US" sz="1050" b="1" baseline="-25000" dirty="0">
                  <a:solidFill>
                    <a:prstClr val="black"/>
                  </a:solidFill>
                  <a:latin typeface="Calibri"/>
                </a:rPr>
                <a:t>4</a:t>
              </a:r>
              <a:r>
                <a:rPr lang="en-US" sz="1050" b="1" dirty="0">
                  <a:solidFill>
                    <a:prstClr val="black"/>
                  </a:solidFill>
                  <a:latin typeface="Calibri"/>
                </a:rPr>
                <a:t> Emission</a:t>
              </a:r>
            </a:p>
          </p:txBody>
        </p:sp>
        <p:cxnSp>
          <p:nvCxnSpPr>
            <p:cNvPr id="93" name="Straight Arrow Connector 92">
              <a:extLst>
                <a:ext uri="{FF2B5EF4-FFF2-40B4-BE49-F238E27FC236}">
                  <a16:creationId xmlns:a16="http://schemas.microsoft.com/office/drawing/2014/main" id="{7BE95A7A-236C-664A-9A0E-2B888710CBEA}"/>
                </a:ext>
              </a:extLst>
            </p:cNvPr>
            <p:cNvCxnSpPr>
              <a:cxnSpLocks/>
            </p:cNvCxnSpPr>
            <p:nvPr/>
          </p:nvCxnSpPr>
          <p:spPr>
            <a:xfrm>
              <a:off x="3227481" y="2494936"/>
              <a:ext cx="460387" cy="0"/>
            </a:xfrm>
            <a:prstGeom prst="straightConnector1">
              <a:avLst/>
            </a:prstGeom>
            <a:ln w="38100">
              <a:solidFill>
                <a:srgbClr val="0070C0"/>
              </a:solidFill>
              <a:prstDash val="solid"/>
              <a:tailEnd type="triangle"/>
            </a:ln>
          </p:spPr>
          <p:style>
            <a:lnRef idx="2">
              <a:schemeClr val="accent1"/>
            </a:lnRef>
            <a:fillRef idx="0">
              <a:schemeClr val="accent1"/>
            </a:fillRef>
            <a:effectRef idx="1">
              <a:schemeClr val="accent1"/>
            </a:effectRef>
            <a:fontRef idx="minor">
              <a:schemeClr val="tx1"/>
            </a:fontRef>
          </p:style>
        </p:cxnSp>
        <p:sp>
          <p:nvSpPr>
            <p:cNvPr id="43" name="Rectangle 42">
              <a:extLst>
                <a:ext uri="{FF2B5EF4-FFF2-40B4-BE49-F238E27FC236}">
                  <a16:creationId xmlns:a16="http://schemas.microsoft.com/office/drawing/2014/main" id="{EF71C475-8239-4F4B-919B-56FBDA6165CA}"/>
                </a:ext>
              </a:extLst>
            </p:cNvPr>
            <p:cNvSpPr/>
            <p:nvPr/>
          </p:nvSpPr>
          <p:spPr>
            <a:xfrm>
              <a:off x="674656" y="2188898"/>
              <a:ext cx="746882" cy="554853"/>
            </a:xfrm>
            <a:prstGeom prst="rect">
              <a:avLst/>
            </a:prstGeom>
          </p:spPr>
          <p:style>
            <a:lnRef idx="1">
              <a:schemeClr val="accent1"/>
            </a:lnRef>
            <a:fillRef idx="3">
              <a:schemeClr val="accent1"/>
            </a:fillRef>
            <a:effectRef idx="2">
              <a:schemeClr val="accent1"/>
            </a:effectRef>
            <a:fontRef idx="minor">
              <a:schemeClr val="lt1"/>
            </a:fontRef>
          </p:style>
          <p:txBody>
            <a:bodyPr lIns="13716" rIns="13716" rtlCol="0" anchor="ctr"/>
            <a:lstStyle/>
            <a:p>
              <a:pPr algn="ctr" defTabSz="342900">
                <a:defRPr/>
              </a:pPr>
              <a:r>
                <a:rPr lang="en-US" sz="1200" b="1" dirty="0">
                  <a:solidFill>
                    <a:prstClr val="black"/>
                  </a:solidFill>
                  <a:latin typeface="Calibri"/>
                </a:rPr>
                <a:t>Raw-L0</a:t>
              </a:r>
            </a:p>
          </p:txBody>
        </p:sp>
        <p:cxnSp>
          <p:nvCxnSpPr>
            <p:cNvPr id="44" name="Straight Arrow Connector 43">
              <a:extLst>
                <a:ext uri="{FF2B5EF4-FFF2-40B4-BE49-F238E27FC236}">
                  <a16:creationId xmlns:a16="http://schemas.microsoft.com/office/drawing/2014/main" id="{97122792-AFA8-3240-8948-71837CAE6EE8}"/>
                </a:ext>
              </a:extLst>
            </p:cNvPr>
            <p:cNvCxnSpPr>
              <a:cxnSpLocks/>
            </p:cNvCxnSpPr>
            <p:nvPr/>
          </p:nvCxnSpPr>
          <p:spPr>
            <a:xfrm>
              <a:off x="1421175" y="2492824"/>
              <a:ext cx="822960" cy="0"/>
            </a:xfrm>
            <a:prstGeom prst="straightConnector1">
              <a:avLst/>
            </a:prstGeom>
            <a:ln w="38100">
              <a:solidFill>
                <a:srgbClr val="0070C0"/>
              </a:solidFill>
              <a:prstDash val="solid"/>
              <a:tailEnd type="triangle"/>
            </a:ln>
          </p:spPr>
          <p:style>
            <a:lnRef idx="2">
              <a:schemeClr val="accent1"/>
            </a:lnRef>
            <a:fillRef idx="0">
              <a:schemeClr val="accent1"/>
            </a:fillRef>
            <a:effectRef idx="1">
              <a:schemeClr val="accent1"/>
            </a:effectRef>
            <a:fontRef idx="minor">
              <a:schemeClr val="tx1"/>
            </a:fontRef>
          </p:style>
        </p:cxnSp>
        <p:sp>
          <p:nvSpPr>
            <p:cNvPr id="45" name="TextBox 44">
              <a:extLst>
                <a:ext uri="{FF2B5EF4-FFF2-40B4-BE49-F238E27FC236}">
                  <a16:creationId xmlns:a16="http://schemas.microsoft.com/office/drawing/2014/main" id="{3DCDE32E-81F2-E648-AE24-77356CA43224}"/>
                </a:ext>
              </a:extLst>
            </p:cNvPr>
            <p:cNvSpPr txBox="1"/>
            <p:nvPr/>
          </p:nvSpPr>
          <p:spPr>
            <a:xfrm>
              <a:off x="697943" y="1885387"/>
              <a:ext cx="599993" cy="369332"/>
            </a:xfrm>
            <a:prstGeom prst="rect">
              <a:avLst/>
            </a:prstGeom>
            <a:noFill/>
          </p:spPr>
          <p:txBody>
            <a:bodyPr wrap="none" rtlCol="0">
              <a:spAutoFit/>
            </a:bodyPr>
            <a:lstStyle/>
            <a:p>
              <a:pPr defTabSz="342900">
                <a:defRPr/>
              </a:pPr>
              <a:r>
                <a:rPr lang="en-US" sz="1200" b="1" dirty="0">
                  <a:solidFill>
                    <a:srgbClr val="FF0000"/>
                  </a:solidFill>
                  <a:latin typeface="Calibri"/>
                </a:rPr>
                <a:t>SAO</a:t>
              </a:r>
            </a:p>
          </p:txBody>
        </p:sp>
        <p:cxnSp>
          <p:nvCxnSpPr>
            <p:cNvPr id="49" name="Straight Arrow Connector 48">
              <a:extLst>
                <a:ext uri="{FF2B5EF4-FFF2-40B4-BE49-F238E27FC236}">
                  <a16:creationId xmlns:a16="http://schemas.microsoft.com/office/drawing/2014/main" id="{5F5CCB38-41AE-5D40-A22E-1A8AE6C45F9C}"/>
                </a:ext>
              </a:extLst>
            </p:cNvPr>
            <p:cNvCxnSpPr>
              <a:cxnSpLocks/>
            </p:cNvCxnSpPr>
            <p:nvPr/>
          </p:nvCxnSpPr>
          <p:spPr>
            <a:xfrm flipH="1" flipV="1">
              <a:off x="2576664" y="2740604"/>
              <a:ext cx="971025" cy="1648180"/>
            </a:xfrm>
            <a:prstGeom prst="straightConnector1">
              <a:avLst/>
            </a:prstGeom>
            <a:ln w="38100">
              <a:solidFill>
                <a:schemeClr val="tx1"/>
              </a:solidFill>
              <a:headEnd type="none"/>
              <a:tailEnd type="triangle"/>
            </a:ln>
          </p:spPr>
          <p:style>
            <a:lnRef idx="2">
              <a:schemeClr val="accent1"/>
            </a:lnRef>
            <a:fillRef idx="0">
              <a:schemeClr val="accent1"/>
            </a:fillRef>
            <a:effectRef idx="1">
              <a:schemeClr val="accent1"/>
            </a:effectRef>
            <a:fontRef idx="minor">
              <a:schemeClr val="tx1"/>
            </a:fontRef>
          </p:style>
        </p:cxnSp>
        <p:cxnSp>
          <p:nvCxnSpPr>
            <p:cNvPr id="51" name="Straight Arrow Connector 50">
              <a:extLst>
                <a:ext uri="{FF2B5EF4-FFF2-40B4-BE49-F238E27FC236}">
                  <a16:creationId xmlns:a16="http://schemas.microsoft.com/office/drawing/2014/main" id="{C5C57815-DE32-374B-88A3-426CA7C5C3DD}"/>
                </a:ext>
              </a:extLst>
            </p:cNvPr>
            <p:cNvCxnSpPr>
              <a:cxnSpLocks/>
            </p:cNvCxnSpPr>
            <p:nvPr/>
          </p:nvCxnSpPr>
          <p:spPr>
            <a:xfrm>
              <a:off x="2713618" y="2723112"/>
              <a:ext cx="947711" cy="1622129"/>
            </a:xfrm>
            <a:prstGeom prst="straightConnector1">
              <a:avLst/>
            </a:prstGeom>
            <a:ln w="38100">
              <a:solidFill>
                <a:schemeClr val="tx1"/>
              </a:solidFill>
              <a:headEnd type="none"/>
              <a:tailEnd type="triangle"/>
            </a:ln>
          </p:spPr>
          <p:style>
            <a:lnRef idx="2">
              <a:schemeClr val="accent1"/>
            </a:lnRef>
            <a:fillRef idx="0">
              <a:schemeClr val="accent1"/>
            </a:fillRef>
            <a:effectRef idx="1">
              <a:schemeClr val="accent1"/>
            </a:effectRef>
            <a:fontRef idx="minor">
              <a:schemeClr val="tx1"/>
            </a:fontRef>
          </p:style>
        </p:cxnSp>
        <p:cxnSp>
          <p:nvCxnSpPr>
            <p:cNvPr id="55" name="Straight Arrow Connector 54">
              <a:extLst>
                <a:ext uri="{FF2B5EF4-FFF2-40B4-BE49-F238E27FC236}">
                  <a16:creationId xmlns:a16="http://schemas.microsoft.com/office/drawing/2014/main" id="{CCED0E72-4324-944E-A2E2-494440CF1305}"/>
                </a:ext>
              </a:extLst>
            </p:cNvPr>
            <p:cNvCxnSpPr>
              <a:cxnSpLocks/>
            </p:cNvCxnSpPr>
            <p:nvPr/>
          </p:nvCxnSpPr>
          <p:spPr>
            <a:xfrm flipH="1" flipV="1">
              <a:off x="4585147" y="2863367"/>
              <a:ext cx="270154" cy="1394740"/>
            </a:xfrm>
            <a:prstGeom prst="straightConnector1">
              <a:avLst/>
            </a:prstGeom>
            <a:ln w="38100">
              <a:solidFill>
                <a:schemeClr val="tx1"/>
              </a:solidFill>
              <a:headEnd type="none"/>
              <a:tailEnd type="triangle"/>
            </a:ln>
          </p:spPr>
          <p:style>
            <a:lnRef idx="2">
              <a:schemeClr val="accent1"/>
            </a:lnRef>
            <a:fillRef idx="0">
              <a:schemeClr val="accent1"/>
            </a:fillRef>
            <a:effectRef idx="1">
              <a:schemeClr val="accent1"/>
            </a:effectRef>
            <a:fontRef idx="minor">
              <a:schemeClr val="tx1"/>
            </a:fontRef>
          </p:style>
        </p:cxnSp>
        <p:cxnSp>
          <p:nvCxnSpPr>
            <p:cNvPr id="62" name="Straight Arrow Connector 61">
              <a:extLst>
                <a:ext uri="{FF2B5EF4-FFF2-40B4-BE49-F238E27FC236}">
                  <a16:creationId xmlns:a16="http://schemas.microsoft.com/office/drawing/2014/main" id="{AAF856CB-0D33-424E-B0D9-F07804D937D2}"/>
                </a:ext>
              </a:extLst>
            </p:cNvPr>
            <p:cNvCxnSpPr>
              <a:cxnSpLocks/>
            </p:cNvCxnSpPr>
            <p:nvPr/>
          </p:nvCxnSpPr>
          <p:spPr>
            <a:xfrm flipV="1">
              <a:off x="6116350" y="2746342"/>
              <a:ext cx="2317837" cy="1567711"/>
            </a:xfrm>
            <a:prstGeom prst="straightConnector1">
              <a:avLst/>
            </a:prstGeom>
            <a:ln w="38100">
              <a:solidFill>
                <a:schemeClr val="tx1"/>
              </a:solidFill>
              <a:headEnd type="none"/>
              <a:tailEnd type="triangle"/>
            </a:ln>
          </p:spPr>
          <p:style>
            <a:lnRef idx="2">
              <a:schemeClr val="accent1"/>
            </a:lnRef>
            <a:fillRef idx="0">
              <a:schemeClr val="accent1"/>
            </a:fillRef>
            <a:effectRef idx="1">
              <a:schemeClr val="accent1"/>
            </a:effectRef>
            <a:fontRef idx="minor">
              <a:schemeClr val="tx1"/>
            </a:fontRef>
          </p:style>
        </p:cxnSp>
        <p:sp>
          <p:nvSpPr>
            <p:cNvPr id="64" name="Rectangle 63">
              <a:extLst>
                <a:ext uri="{FF2B5EF4-FFF2-40B4-BE49-F238E27FC236}">
                  <a16:creationId xmlns:a16="http://schemas.microsoft.com/office/drawing/2014/main" id="{B215C092-3575-B34A-A49C-9FF6FCFA1F54}"/>
                </a:ext>
              </a:extLst>
            </p:cNvPr>
            <p:cNvSpPr/>
            <p:nvPr/>
          </p:nvSpPr>
          <p:spPr>
            <a:xfrm>
              <a:off x="1695356" y="5617377"/>
              <a:ext cx="754037" cy="318422"/>
            </a:xfrm>
            <a:prstGeom prst="rect">
              <a:avLst/>
            </a:prstGeom>
            <a:solidFill>
              <a:srgbClr val="00B050"/>
            </a:solidFill>
          </p:spPr>
          <p:style>
            <a:lnRef idx="1">
              <a:schemeClr val="accent1"/>
            </a:lnRef>
            <a:fillRef idx="3">
              <a:schemeClr val="accent1"/>
            </a:fillRef>
            <a:effectRef idx="2">
              <a:schemeClr val="accent1"/>
            </a:effectRef>
            <a:fontRef idx="minor">
              <a:schemeClr val="lt1"/>
            </a:fontRef>
          </p:style>
          <p:txBody>
            <a:bodyPr lIns="13716" rIns="13716" rtlCol="0" anchor="ctr"/>
            <a:lstStyle/>
            <a:p>
              <a:pPr algn="ctr" defTabSz="342900">
                <a:defRPr/>
              </a:pPr>
              <a:r>
                <a:rPr lang="en-US" sz="1050" b="1" dirty="0">
                  <a:solidFill>
                    <a:prstClr val="black"/>
                  </a:solidFill>
                  <a:latin typeface="Calibri"/>
                </a:rPr>
                <a:t>DL-IERS</a:t>
              </a:r>
            </a:p>
          </p:txBody>
        </p:sp>
        <p:cxnSp>
          <p:nvCxnSpPr>
            <p:cNvPr id="66" name="Straight Arrow Connector 65">
              <a:extLst>
                <a:ext uri="{FF2B5EF4-FFF2-40B4-BE49-F238E27FC236}">
                  <a16:creationId xmlns:a16="http://schemas.microsoft.com/office/drawing/2014/main" id="{F8FD57B1-CF73-294C-8EF2-4B6D479A79D6}"/>
                </a:ext>
              </a:extLst>
            </p:cNvPr>
            <p:cNvCxnSpPr>
              <a:cxnSpLocks/>
              <a:stCxn id="64" idx="0"/>
            </p:cNvCxnSpPr>
            <p:nvPr/>
          </p:nvCxnSpPr>
          <p:spPr>
            <a:xfrm flipV="1">
              <a:off x="2072375" y="5170391"/>
              <a:ext cx="1017871" cy="446986"/>
            </a:xfrm>
            <a:prstGeom prst="straightConnector1">
              <a:avLst/>
            </a:prstGeom>
            <a:ln w="38100">
              <a:solidFill>
                <a:schemeClr val="tx1"/>
              </a:solidFill>
              <a:prstDash val="solid"/>
              <a:tailEnd type="triangle"/>
            </a:ln>
          </p:spPr>
          <p:style>
            <a:lnRef idx="2">
              <a:schemeClr val="accent1"/>
            </a:lnRef>
            <a:fillRef idx="0">
              <a:schemeClr val="accent1"/>
            </a:fillRef>
            <a:effectRef idx="1">
              <a:schemeClr val="accent1"/>
            </a:effectRef>
            <a:fontRef idx="minor">
              <a:schemeClr val="tx1"/>
            </a:fontRef>
          </p:style>
        </p:cxnSp>
        <p:sp>
          <p:nvSpPr>
            <p:cNvPr id="75" name="Rectangle 74">
              <a:extLst>
                <a:ext uri="{FF2B5EF4-FFF2-40B4-BE49-F238E27FC236}">
                  <a16:creationId xmlns:a16="http://schemas.microsoft.com/office/drawing/2014/main" id="{310A0E7C-700B-A048-8AD6-C8A1BABB9A2E}"/>
                </a:ext>
              </a:extLst>
            </p:cNvPr>
            <p:cNvSpPr/>
            <p:nvPr/>
          </p:nvSpPr>
          <p:spPr>
            <a:xfrm>
              <a:off x="3281942" y="5627564"/>
              <a:ext cx="1053948" cy="308741"/>
            </a:xfrm>
            <a:prstGeom prst="rect">
              <a:avLst/>
            </a:prstGeom>
            <a:solidFill>
              <a:srgbClr val="00B050"/>
            </a:solidFill>
          </p:spPr>
          <p:style>
            <a:lnRef idx="1">
              <a:schemeClr val="accent1"/>
            </a:lnRef>
            <a:fillRef idx="3">
              <a:schemeClr val="accent1"/>
            </a:fillRef>
            <a:effectRef idx="2">
              <a:schemeClr val="accent1"/>
            </a:effectRef>
            <a:fontRef idx="minor">
              <a:schemeClr val="lt1"/>
            </a:fontRef>
          </p:style>
          <p:txBody>
            <a:bodyPr lIns="13716" rIns="13716" rtlCol="0" anchor="ctr"/>
            <a:lstStyle/>
            <a:p>
              <a:pPr algn="ctr" defTabSz="342900">
                <a:defRPr/>
              </a:pPr>
              <a:r>
                <a:rPr lang="en-US" sz="1050" b="1" dirty="0">
                  <a:solidFill>
                    <a:prstClr val="black"/>
                  </a:solidFill>
                  <a:latin typeface="Calibri"/>
                </a:rPr>
                <a:t>DL-Snow/ice</a:t>
              </a:r>
            </a:p>
          </p:txBody>
        </p:sp>
        <p:sp>
          <p:nvSpPr>
            <p:cNvPr id="77" name="Rectangle 76">
              <a:extLst>
                <a:ext uri="{FF2B5EF4-FFF2-40B4-BE49-F238E27FC236}">
                  <a16:creationId xmlns:a16="http://schemas.microsoft.com/office/drawing/2014/main" id="{048163C9-62CC-2945-8984-79DDA3349990}"/>
                </a:ext>
              </a:extLst>
            </p:cNvPr>
            <p:cNvSpPr/>
            <p:nvPr/>
          </p:nvSpPr>
          <p:spPr>
            <a:xfrm>
              <a:off x="4399097" y="5634547"/>
              <a:ext cx="831836" cy="318422"/>
            </a:xfrm>
            <a:prstGeom prst="rect">
              <a:avLst/>
            </a:prstGeom>
            <a:solidFill>
              <a:srgbClr val="00B050"/>
            </a:solidFill>
          </p:spPr>
          <p:style>
            <a:lnRef idx="1">
              <a:schemeClr val="accent1"/>
            </a:lnRef>
            <a:fillRef idx="3">
              <a:schemeClr val="accent1"/>
            </a:fillRef>
            <a:effectRef idx="2">
              <a:schemeClr val="accent1"/>
            </a:effectRef>
            <a:fontRef idx="minor">
              <a:schemeClr val="lt1"/>
            </a:fontRef>
          </p:style>
          <p:txBody>
            <a:bodyPr lIns="13716" rIns="13716" rtlCol="0" anchor="ctr"/>
            <a:lstStyle/>
            <a:p>
              <a:pPr algn="ctr" defTabSz="342900">
                <a:lnSpc>
                  <a:spcPts val="900"/>
                </a:lnSpc>
                <a:defRPr/>
              </a:pPr>
              <a:r>
                <a:rPr lang="en-US" sz="1050" b="1" dirty="0">
                  <a:solidFill>
                    <a:prstClr val="black"/>
                  </a:solidFill>
                  <a:latin typeface="Calibri"/>
                </a:rPr>
                <a:t>DL-MET1</a:t>
              </a:r>
            </a:p>
            <a:p>
              <a:pPr algn="ctr" defTabSz="342900">
                <a:lnSpc>
                  <a:spcPts val="900"/>
                </a:lnSpc>
                <a:defRPr/>
              </a:pPr>
              <a:r>
                <a:rPr lang="en-US" sz="1050" b="1" dirty="0">
                  <a:solidFill>
                    <a:prstClr val="black"/>
                  </a:solidFill>
                  <a:latin typeface="Calibri"/>
                </a:rPr>
                <a:t>GEOS-FP</a:t>
              </a:r>
            </a:p>
          </p:txBody>
        </p:sp>
        <p:sp>
          <p:nvSpPr>
            <p:cNvPr id="78" name="Rectangle 77">
              <a:extLst>
                <a:ext uri="{FF2B5EF4-FFF2-40B4-BE49-F238E27FC236}">
                  <a16:creationId xmlns:a16="http://schemas.microsoft.com/office/drawing/2014/main" id="{66A2930F-E69C-224D-86BB-4A59E202046F}"/>
                </a:ext>
              </a:extLst>
            </p:cNvPr>
            <p:cNvSpPr/>
            <p:nvPr/>
          </p:nvSpPr>
          <p:spPr>
            <a:xfrm>
              <a:off x="5338930" y="5644091"/>
              <a:ext cx="855129" cy="318422"/>
            </a:xfrm>
            <a:prstGeom prst="rect">
              <a:avLst/>
            </a:prstGeom>
            <a:solidFill>
              <a:srgbClr val="00B050"/>
            </a:solidFill>
          </p:spPr>
          <p:style>
            <a:lnRef idx="1">
              <a:schemeClr val="accent1"/>
            </a:lnRef>
            <a:fillRef idx="3">
              <a:schemeClr val="accent1"/>
            </a:fillRef>
            <a:effectRef idx="2">
              <a:schemeClr val="accent1"/>
            </a:effectRef>
            <a:fontRef idx="minor">
              <a:schemeClr val="lt1"/>
            </a:fontRef>
          </p:style>
          <p:txBody>
            <a:bodyPr lIns="13716" rIns="13716" rtlCol="0" anchor="ctr"/>
            <a:lstStyle/>
            <a:p>
              <a:pPr algn="ctr" defTabSz="342900">
                <a:lnSpc>
                  <a:spcPts val="900"/>
                </a:lnSpc>
                <a:defRPr/>
              </a:pPr>
              <a:r>
                <a:rPr lang="en-US" sz="1050" b="1" dirty="0">
                  <a:solidFill>
                    <a:prstClr val="black"/>
                  </a:solidFill>
                  <a:latin typeface="Calibri"/>
                </a:rPr>
                <a:t>DL-MET2</a:t>
              </a:r>
            </a:p>
            <a:p>
              <a:pPr algn="ctr" defTabSz="342900">
                <a:lnSpc>
                  <a:spcPts val="900"/>
                </a:lnSpc>
                <a:defRPr/>
              </a:pPr>
              <a:r>
                <a:rPr lang="en-US" sz="1050" b="1" dirty="0">
                  <a:solidFill>
                    <a:prstClr val="black"/>
                  </a:solidFill>
                  <a:latin typeface="Calibri"/>
                </a:rPr>
                <a:t>GFS</a:t>
              </a:r>
            </a:p>
          </p:txBody>
        </p:sp>
        <p:cxnSp>
          <p:nvCxnSpPr>
            <p:cNvPr id="79" name="Straight Arrow Connector 78">
              <a:extLst>
                <a:ext uri="{FF2B5EF4-FFF2-40B4-BE49-F238E27FC236}">
                  <a16:creationId xmlns:a16="http://schemas.microsoft.com/office/drawing/2014/main" id="{559F2DD1-30BF-0C42-A5A8-FF139B51198F}"/>
                </a:ext>
              </a:extLst>
            </p:cNvPr>
            <p:cNvCxnSpPr>
              <a:cxnSpLocks/>
            </p:cNvCxnSpPr>
            <p:nvPr/>
          </p:nvCxnSpPr>
          <p:spPr>
            <a:xfrm>
              <a:off x="4693517" y="2871517"/>
              <a:ext cx="273078" cy="1412106"/>
            </a:xfrm>
            <a:prstGeom prst="straightConnector1">
              <a:avLst/>
            </a:prstGeom>
            <a:ln w="38100">
              <a:solidFill>
                <a:schemeClr val="tx1"/>
              </a:solidFill>
              <a:headEnd type="none"/>
              <a:tailEnd type="triangle"/>
            </a:ln>
          </p:spPr>
          <p:style>
            <a:lnRef idx="2">
              <a:schemeClr val="accent1"/>
            </a:lnRef>
            <a:fillRef idx="0">
              <a:schemeClr val="accent1"/>
            </a:fillRef>
            <a:effectRef idx="1">
              <a:schemeClr val="accent1"/>
            </a:effectRef>
            <a:fontRef idx="minor">
              <a:schemeClr val="tx1"/>
            </a:fontRef>
          </p:style>
        </p:cxnSp>
        <p:cxnSp>
          <p:nvCxnSpPr>
            <p:cNvPr id="83" name="Straight Arrow Connector 82">
              <a:extLst>
                <a:ext uri="{FF2B5EF4-FFF2-40B4-BE49-F238E27FC236}">
                  <a16:creationId xmlns:a16="http://schemas.microsoft.com/office/drawing/2014/main" id="{0A2DD0FD-E41B-4445-909D-6FD2A9A6FCCA}"/>
                </a:ext>
              </a:extLst>
            </p:cNvPr>
            <p:cNvCxnSpPr>
              <a:cxnSpLocks/>
              <a:stCxn id="78" idx="0"/>
            </p:cNvCxnSpPr>
            <p:nvPr/>
          </p:nvCxnSpPr>
          <p:spPr>
            <a:xfrm flipH="1" flipV="1">
              <a:off x="5338930" y="5268920"/>
              <a:ext cx="427565" cy="375171"/>
            </a:xfrm>
            <a:prstGeom prst="straightConnector1">
              <a:avLst/>
            </a:prstGeom>
            <a:ln w="38100">
              <a:solidFill>
                <a:schemeClr val="tx1"/>
              </a:solidFill>
              <a:prstDash val="solid"/>
              <a:tailEnd type="triangle"/>
            </a:ln>
          </p:spPr>
          <p:style>
            <a:lnRef idx="2">
              <a:schemeClr val="accent1"/>
            </a:lnRef>
            <a:fillRef idx="0">
              <a:schemeClr val="accent1"/>
            </a:fillRef>
            <a:effectRef idx="1">
              <a:schemeClr val="accent1"/>
            </a:effectRef>
            <a:fontRef idx="minor">
              <a:schemeClr val="tx1"/>
            </a:fontRef>
          </p:style>
        </p:cxnSp>
        <p:cxnSp>
          <p:nvCxnSpPr>
            <p:cNvPr id="106" name="Straight Arrow Connector 105">
              <a:extLst>
                <a:ext uri="{FF2B5EF4-FFF2-40B4-BE49-F238E27FC236}">
                  <a16:creationId xmlns:a16="http://schemas.microsoft.com/office/drawing/2014/main" id="{9CF6562C-2D01-8A43-9E84-E569A028949D}"/>
                </a:ext>
              </a:extLst>
            </p:cNvPr>
            <p:cNvCxnSpPr>
              <a:cxnSpLocks/>
            </p:cNvCxnSpPr>
            <p:nvPr/>
          </p:nvCxnSpPr>
          <p:spPr>
            <a:xfrm>
              <a:off x="92598" y="4130997"/>
              <a:ext cx="582058" cy="0"/>
            </a:xfrm>
            <a:prstGeom prst="straightConnector1">
              <a:avLst/>
            </a:prstGeom>
            <a:ln w="38100">
              <a:solidFill>
                <a:srgbClr val="0070C0"/>
              </a:solidFill>
              <a:prstDash val="solid"/>
              <a:tailEnd type="triangle"/>
            </a:ln>
          </p:spPr>
          <p:style>
            <a:lnRef idx="2">
              <a:schemeClr val="accent1"/>
            </a:lnRef>
            <a:fillRef idx="0">
              <a:schemeClr val="accent1"/>
            </a:fillRef>
            <a:effectRef idx="1">
              <a:schemeClr val="accent1"/>
            </a:effectRef>
            <a:fontRef idx="minor">
              <a:schemeClr val="tx1"/>
            </a:fontRef>
          </p:style>
        </p:cxnSp>
        <p:sp>
          <p:nvSpPr>
            <p:cNvPr id="107" name="TextBox 106">
              <a:extLst>
                <a:ext uri="{FF2B5EF4-FFF2-40B4-BE49-F238E27FC236}">
                  <a16:creationId xmlns:a16="http://schemas.microsoft.com/office/drawing/2014/main" id="{B34AB31A-9311-A944-8CDC-58AA96A77D4B}"/>
                </a:ext>
              </a:extLst>
            </p:cNvPr>
            <p:cNvSpPr txBox="1"/>
            <p:nvPr/>
          </p:nvSpPr>
          <p:spPr>
            <a:xfrm>
              <a:off x="657493" y="3927794"/>
              <a:ext cx="1224201" cy="677108"/>
            </a:xfrm>
            <a:prstGeom prst="rect">
              <a:avLst/>
            </a:prstGeom>
            <a:noFill/>
          </p:spPr>
          <p:txBody>
            <a:bodyPr wrap="square" rtlCol="0">
              <a:spAutoFit/>
            </a:bodyPr>
            <a:lstStyle/>
            <a:p>
              <a:pPr defTabSz="342900">
                <a:defRPr/>
              </a:pPr>
              <a:r>
                <a:rPr lang="en-US" sz="1350" b="1" dirty="0">
                  <a:solidFill>
                    <a:prstClr val="black"/>
                  </a:solidFill>
                  <a:latin typeface="Calibri"/>
                </a:rPr>
                <a:t>Processing</a:t>
              </a:r>
            </a:p>
          </p:txBody>
        </p:sp>
        <p:cxnSp>
          <p:nvCxnSpPr>
            <p:cNvPr id="108" name="Straight Arrow Connector 107">
              <a:extLst>
                <a:ext uri="{FF2B5EF4-FFF2-40B4-BE49-F238E27FC236}">
                  <a16:creationId xmlns:a16="http://schemas.microsoft.com/office/drawing/2014/main" id="{65930A9A-AC05-BE40-A2E1-AC1199DA0A2E}"/>
                </a:ext>
              </a:extLst>
            </p:cNvPr>
            <p:cNvCxnSpPr>
              <a:cxnSpLocks/>
              <a:endCxn id="109" idx="1"/>
            </p:cNvCxnSpPr>
            <p:nvPr/>
          </p:nvCxnSpPr>
          <p:spPr>
            <a:xfrm>
              <a:off x="92598" y="4485348"/>
              <a:ext cx="573951" cy="15387"/>
            </a:xfrm>
            <a:prstGeom prst="straightConnector1">
              <a:avLst/>
            </a:prstGeom>
            <a:ln w="38100">
              <a:solidFill>
                <a:schemeClr val="tx1"/>
              </a:solidFill>
              <a:prstDash val="solid"/>
              <a:tailEnd type="triangle"/>
            </a:ln>
          </p:spPr>
          <p:style>
            <a:lnRef idx="2">
              <a:schemeClr val="accent1"/>
            </a:lnRef>
            <a:fillRef idx="0">
              <a:schemeClr val="accent1"/>
            </a:fillRef>
            <a:effectRef idx="1">
              <a:schemeClr val="accent1"/>
            </a:effectRef>
            <a:fontRef idx="minor">
              <a:schemeClr val="tx1"/>
            </a:fontRef>
          </p:style>
        </p:cxnSp>
        <p:sp>
          <p:nvSpPr>
            <p:cNvPr id="109" name="TextBox 108">
              <a:extLst>
                <a:ext uri="{FF2B5EF4-FFF2-40B4-BE49-F238E27FC236}">
                  <a16:creationId xmlns:a16="http://schemas.microsoft.com/office/drawing/2014/main" id="{EEF455B3-7E1F-1142-8FF2-258AE07E8AD5}"/>
                </a:ext>
              </a:extLst>
            </p:cNvPr>
            <p:cNvSpPr txBox="1"/>
            <p:nvPr/>
          </p:nvSpPr>
          <p:spPr>
            <a:xfrm>
              <a:off x="666549" y="4300680"/>
              <a:ext cx="1224201" cy="400109"/>
            </a:xfrm>
            <a:prstGeom prst="rect">
              <a:avLst/>
            </a:prstGeom>
            <a:noFill/>
          </p:spPr>
          <p:txBody>
            <a:bodyPr wrap="square" rtlCol="0">
              <a:spAutoFit/>
            </a:bodyPr>
            <a:lstStyle/>
            <a:p>
              <a:pPr defTabSz="342900">
                <a:defRPr/>
              </a:pPr>
              <a:r>
                <a:rPr lang="en-US" sz="1350" b="1" dirty="0">
                  <a:solidFill>
                    <a:prstClr val="black"/>
                  </a:solidFill>
                  <a:latin typeface="Calibri"/>
                </a:rPr>
                <a:t>Data</a:t>
              </a:r>
            </a:p>
          </p:txBody>
        </p:sp>
        <p:sp>
          <p:nvSpPr>
            <p:cNvPr id="110" name="Rectangle 109">
              <a:extLst>
                <a:ext uri="{FF2B5EF4-FFF2-40B4-BE49-F238E27FC236}">
                  <a16:creationId xmlns:a16="http://schemas.microsoft.com/office/drawing/2014/main" id="{48751B4E-CF19-724C-B3B6-178CEDFCA631}"/>
                </a:ext>
              </a:extLst>
            </p:cNvPr>
            <p:cNvSpPr/>
            <p:nvPr/>
          </p:nvSpPr>
          <p:spPr>
            <a:xfrm>
              <a:off x="208532" y="5114814"/>
              <a:ext cx="446593" cy="308212"/>
            </a:xfrm>
            <a:prstGeom prst="rect">
              <a:avLst/>
            </a:prstGeom>
            <a:solidFill>
              <a:srgbClr val="00B050"/>
            </a:solidFill>
          </p:spPr>
          <p:style>
            <a:lnRef idx="1">
              <a:schemeClr val="accent1"/>
            </a:lnRef>
            <a:fillRef idx="3">
              <a:schemeClr val="accent1"/>
            </a:fillRef>
            <a:effectRef idx="2">
              <a:schemeClr val="accent1"/>
            </a:effectRef>
            <a:fontRef idx="minor">
              <a:schemeClr val="lt1"/>
            </a:fontRef>
          </p:style>
          <p:txBody>
            <a:bodyPr lIns="13716" rIns="13716" rtlCol="0" anchor="ctr"/>
            <a:lstStyle/>
            <a:p>
              <a:pPr algn="ctr" defTabSz="342900">
                <a:defRPr/>
              </a:pPr>
              <a:endParaRPr lang="en-US" sz="1200" b="1" dirty="0">
                <a:solidFill>
                  <a:prstClr val="black"/>
                </a:solidFill>
                <a:latin typeface="Calibri"/>
              </a:endParaRPr>
            </a:p>
          </p:txBody>
        </p:sp>
        <p:sp>
          <p:nvSpPr>
            <p:cNvPr id="121" name="Rectangle 120">
              <a:extLst>
                <a:ext uri="{FF2B5EF4-FFF2-40B4-BE49-F238E27FC236}">
                  <a16:creationId xmlns:a16="http://schemas.microsoft.com/office/drawing/2014/main" id="{44E10E7C-9BEC-0246-BB4E-7FBE852E3392}"/>
                </a:ext>
              </a:extLst>
            </p:cNvPr>
            <p:cNvSpPr/>
            <p:nvPr/>
          </p:nvSpPr>
          <p:spPr>
            <a:xfrm>
              <a:off x="210698" y="4696584"/>
              <a:ext cx="446593" cy="308212"/>
            </a:xfrm>
            <a:prstGeom prst="rect">
              <a:avLst/>
            </a:prstGeom>
            <a:gradFill>
              <a:gsLst>
                <a:gs pos="0">
                  <a:schemeClr val="accent1">
                    <a:tint val="100000"/>
                    <a:shade val="100000"/>
                    <a:satMod val="130000"/>
                  </a:schemeClr>
                </a:gs>
                <a:gs pos="100000">
                  <a:schemeClr val="accent1">
                    <a:tint val="50000"/>
                    <a:shade val="100000"/>
                    <a:satMod val="350000"/>
                  </a:schemeClr>
                </a:gs>
              </a:gsLst>
              <a:lin ang="16200000" scaled="0"/>
            </a:gradFill>
            <a:ln>
              <a:noFill/>
            </a:ln>
          </p:spPr>
          <p:style>
            <a:lnRef idx="1">
              <a:schemeClr val="accent1"/>
            </a:lnRef>
            <a:fillRef idx="3">
              <a:schemeClr val="accent1"/>
            </a:fillRef>
            <a:effectRef idx="2">
              <a:schemeClr val="accent1"/>
            </a:effectRef>
            <a:fontRef idx="minor">
              <a:schemeClr val="lt1"/>
            </a:fontRef>
          </p:style>
          <p:txBody>
            <a:bodyPr lIns="13716" rIns="13716" rtlCol="0" anchor="ctr"/>
            <a:lstStyle/>
            <a:p>
              <a:pPr algn="ctr" defTabSz="342900">
                <a:defRPr/>
              </a:pPr>
              <a:endParaRPr lang="en-US" sz="1200" b="1" dirty="0">
                <a:solidFill>
                  <a:prstClr val="black"/>
                </a:solidFill>
                <a:latin typeface="Calibri"/>
              </a:endParaRPr>
            </a:p>
          </p:txBody>
        </p:sp>
        <p:sp>
          <p:nvSpPr>
            <p:cNvPr id="126" name="TextBox 125">
              <a:extLst>
                <a:ext uri="{FF2B5EF4-FFF2-40B4-BE49-F238E27FC236}">
                  <a16:creationId xmlns:a16="http://schemas.microsoft.com/office/drawing/2014/main" id="{E87B3564-B7FE-014F-A974-AD3B69080325}"/>
                </a:ext>
              </a:extLst>
            </p:cNvPr>
            <p:cNvSpPr txBox="1"/>
            <p:nvPr/>
          </p:nvSpPr>
          <p:spPr>
            <a:xfrm>
              <a:off x="668733" y="4660970"/>
              <a:ext cx="1224201" cy="400109"/>
            </a:xfrm>
            <a:prstGeom prst="rect">
              <a:avLst/>
            </a:prstGeom>
            <a:noFill/>
          </p:spPr>
          <p:txBody>
            <a:bodyPr wrap="square" rtlCol="0">
              <a:spAutoFit/>
            </a:bodyPr>
            <a:lstStyle/>
            <a:p>
              <a:pPr defTabSz="342900">
                <a:defRPr/>
              </a:pPr>
              <a:r>
                <a:rPr lang="en-US" sz="1350" b="1" dirty="0">
                  <a:solidFill>
                    <a:prstClr val="black"/>
                  </a:solidFill>
                  <a:latin typeface="Calibri"/>
                </a:rPr>
                <a:t>Main CSC</a:t>
              </a:r>
            </a:p>
          </p:txBody>
        </p:sp>
        <p:sp>
          <p:nvSpPr>
            <p:cNvPr id="127" name="TextBox 126">
              <a:extLst>
                <a:ext uri="{FF2B5EF4-FFF2-40B4-BE49-F238E27FC236}">
                  <a16:creationId xmlns:a16="http://schemas.microsoft.com/office/drawing/2014/main" id="{559C4A2E-7EAE-184E-8829-1B08349DA9B8}"/>
                </a:ext>
              </a:extLst>
            </p:cNvPr>
            <p:cNvSpPr txBox="1"/>
            <p:nvPr/>
          </p:nvSpPr>
          <p:spPr>
            <a:xfrm>
              <a:off x="686209" y="5090234"/>
              <a:ext cx="1448759" cy="677108"/>
            </a:xfrm>
            <a:prstGeom prst="rect">
              <a:avLst/>
            </a:prstGeom>
            <a:noFill/>
          </p:spPr>
          <p:txBody>
            <a:bodyPr wrap="square" rtlCol="0">
              <a:spAutoFit/>
            </a:bodyPr>
            <a:lstStyle/>
            <a:p>
              <a:pPr defTabSz="342900">
                <a:defRPr/>
              </a:pPr>
              <a:r>
                <a:rPr lang="en-US" sz="1350" b="1" dirty="0">
                  <a:solidFill>
                    <a:prstClr val="black"/>
                  </a:solidFill>
                  <a:latin typeface="Calibri"/>
                </a:rPr>
                <a:t>Get Ext. Data</a:t>
              </a:r>
            </a:p>
          </p:txBody>
        </p:sp>
        <p:pic>
          <p:nvPicPr>
            <p:cNvPr id="1026" name="Picture 2" descr="Account, community, group, members, people, team, users icon">
              <a:extLst>
                <a:ext uri="{FF2B5EF4-FFF2-40B4-BE49-F238E27FC236}">
                  <a16:creationId xmlns:a16="http://schemas.microsoft.com/office/drawing/2014/main" id="{62F50B0E-829C-DB40-9226-1C93AA9EA51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095527" y="4707416"/>
              <a:ext cx="903595" cy="903595"/>
            </a:xfrm>
            <a:prstGeom prst="rect">
              <a:avLst/>
            </a:prstGeom>
            <a:noFill/>
            <a:extLst>
              <a:ext uri="{909E8E84-426E-40DD-AFC4-6F175D3DCCD1}">
                <a14:hiddenFill xmlns:a14="http://schemas.microsoft.com/office/drawing/2010/main">
                  <a:solidFill>
                    <a:srgbClr val="FFFFFF"/>
                  </a:solidFill>
                </a14:hiddenFill>
              </a:ext>
            </a:extLst>
          </p:spPr>
        </p:pic>
        <p:cxnSp>
          <p:nvCxnSpPr>
            <p:cNvPr id="133" name="Straight Arrow Connector 132">
              <a:extLst>
                <a:ext uri="{FF2B5EF4-FFF2-40B4-BE49-F238E27FC236}">
                  <a16:creationId xmlns:a16="http://schemas.microsoft.com/office/drawing/2014/main" id="{CADBB2FF-4660-5D4A-9320-6A894FE1A64F}"/>
                </a:ext>
              </a:extLst>
            </p:cNvPr>
            <p:cNvCxnSpPr>
              <a:cxnSpLocks/>
            </p:cNvCxnSpPr>
            <p:nvPr/>
          </p:nvCxnSpPr>
          <p:spPr>
            <a:xfrm flipV="1">
              <a:off x="6499358" y="4873417"/>
              <a:ext cx="1742733" cy="19312"/>
            </a:xfrm>
            <a:prstGeom prst="straightConnector1">
              <a:avLst/>
            </a:prstGeom>
            <a:ln w="38100">
              <a:solidFill>
                <a:schemeClr val="tx1"/>
              </a:solidFill>
              <a:headEnd type="none"/>
              <a:tailEnd type="triangle"/>
            </a:ln>
          </p:spPr>
          <p:style>
            <a:lnRef idx="2">
              <a:schemeClr val="accent1"/>
            </a:lnRef>
            <a:fillRef idx="0">
              <a:schemeClr val="accent1"/>
            </a:fillRef>
            <a:effectRef idx="1">
              <a:schemeClr val="accent1"/>
            </a:effectRef>
            <a:fontRef idx="minor">
              <a:schemeClr val="tx1"/>
            </a:fontRef>
          </p:style>
        </p:cxnSp>
      </p:grpSp>
      <p:sp>
        <p:nvSpPr>
          <p:cNvPr id="56" name="Title 1">
            <a:extLst>
              <a:ext uri="{FF2B5EF4-FFF2-40B4-BE49-F238E27FC236}">
                <a16:creationId xmlns:a16="http://schemas.microsoft.com/office/drawing/2014/main" id="{10AA260F-381F-D14A-BA83-B8F5A3105925}"/>
              </a:ext>
            </a:extLst>
          </p:cNvPr>
          <p:cNvSpPr>
            <a:spLocks noGrp="1"/>
          </p:cNvSpPr>
          <p:nvPr>
            <p:ph type="title"/>
          </p:nvPr>
        </p:nvSpPr>
        <p:spPr>
          <a:xfrm>
            <a:off x="0" y="0"/>
            <a:ext cx="9144000" cy="659102"/>
          </a:xfrm>
        </p:spPr>
        <p:txBody>
          <a:bodyPr>
            <a:noAutofit/>
          </a:bodyPr>
          <a:lstStyle/>
          <a:p>
            <a:r>
              <a:rPr lang="en-US" sz="1950" dirty="0"/>
              <a:t>MethaneSAT SDPS </a:t>
            </a:r>
            <a:br>
              <a:rPr lang="en-US" sz="1950" dirty="0"/>
            </a:br>
            <a:r>
              <a:rPr lang="en-US" sz="1950" dirty="0"/>
              <a:t>Data Processing Flow Overview</a:t>
            </a:r>
            <a:endParaRPr lang="en-US" sz="1950" dirty="0">
              <a:ea typeface="+mn-ea"/>
            </a:endParaRPr>
          </a:p>
        </p:txBody>
      </p:sp>
      <p:sp>
        <p:nvSpPr>
          <p:cNvPr id="67" name="TextBox 66">
            <a:extLst>
              <a:ext uri="{FF2B5EF4-FFF2-40B4-BE49-F238E27FC236}">
                <a16:creationId xmlns:a16="http://schemas.microsoft.com/office/drawing/2014/main" id="{6F75C97C-8CFC-FA4E-B9DD-A8AACD84C6AE}"/>
              </a:ext>
            </a:extLst>
          </p:cNvPr>
          <p:cNvSpPr txBox="1"/>
          <p:nvPr/>
        </p:nvSpPr>
        <p:spPr>
          <a:xfrm>
            <a:off x="1199414" y="4569132"/>
            <a:ext cx="6801587" cy="646331"/>
          </a:xfrm>
          <a:prstGeom prst="rect">
            <a:avLst/>
          </a:prstGeom>
          <a:noFill/>
        </p:spPr>
        <p:txBody>
          <a:bodyPr wrap="square" rtlCol="0">
            <a:spAutoFit/>
          </a:bodyPr>
          <a:lstStyle/>
          <a:p>
            <a:pPr defTabSz="342900">
              <a:defRPr/>
            </a:pPr>
            <a:r>
              <a:rPr lang="en-US" sz="1200" b="1" i="1" dirty="0">
                <a:solidFill>
                  <a:prstClr val="black"/>
                </a:solidFill>
                <a:latin typeface="Calibri"/>
              </a:rPr>
              <a:t>SAO/UB, Harvard, MSAT LLC are responsible for developing science algorithms (Sci. Raw-&gt;L0, L0-1, L1-2, L2-3, L2/3-4), and also working very closely with MethaneSAT cloud platform team to integrate and optimize the algorithms for operational processing.</a:t>
            </a:r>
          </a:p>
        </p:txBody>
      </p:sp>
      <p:sp>
        <p:nvSpPr>
          <p:cNvPr id="84" name="Rectangle 83">
            <a:extLst>
              <a:ext uri="{FF2B5EF4-FFF2-40B4-BE49-F238E27FC236}">
                <a16:creationId xmlns:a16="http://schemas.microsoft.com/office/drawing/2014/main" id="{0CE2E96E-E3D7-2F4C-8CBA-A9B92F888288}"/>
              </a:ext>
            </a:extLst>
          </p:cNvPr>
          <p:cNvSpPr/>
          <p:nvPr/>
        </p:nvSpPr>
        <p:spPr>
          <a:xfrm>
            <a:off x="3082628" y="4153581"/>
            <a:ext cx="531429" cy="238817"/>
          </a:xfrm>
          <a:prstGeom prst="rect">
            <a:avLst/>
          </a:prstGeom>
          <a:solidFill>
            <a:srgbClr val="00B050"/>
          </a:solidFill>
        </p:spPr>
        <p:style>
          <a:lnRef idx="1">
            <a:schemeClr val="accent1"/>
          </a:lnRef>
          <a:fillRef idx="3">
            <a:schemeClr val="accent1"/>
          </a:fillRef>
          <a:effectRef idx="2">
            <a:schemeClr val="accent1"/>
          </a:effectRef>
          <a:fontRef idx="minor">
            <a:schemeClr val="lt1"/>
          </a:fontRef>
        </p:style>
        <p:txBody>
          <a:bodyPr lIns="13716" rIns="13716" rtlCol="0" anchor="ctr"/>
          <a:lstStyle/>
          <a:p>
            <a:pPr algn="ctr" defTabSz="342900">
              <a:defRPr/>
            </a:pPr>
            <a:r>
              <a:rPr lang="en-US" sz="1050" b="1" dirty="0">
                <a:solidFill>
                  <a:prstClr val="black"/>
                </a:solidFill>
                <a:latin typeface="Calibri"/>
              </a:rPr>
              <a:t>DL-MSI</a:t>
            </a:r>
            <a:endParaRPr lang="en-US" sz="1050" b="1" dirty="0">
              <a:solidFill>
                <a:srgbClr val="FF0000"/>
              </a:solidFill>
              <a:latin typeface="Calibri"/>
            </a:endParaRPr>
          </a:p>
        </p:txBody>
      </p:sp>
      <p:cxnSp>
        <p:nvCxnSpPr>
          <p:cNvPr id="85" name="Straight Arrow Connector 84">
            <a:extLst>
              <a:ext uri="{FF2B5EF4-FFF2-40B4-BE49-F238E27FC236}">
                <a16:creationId xmlns:a16="http://schemas.microsoft.com/office/drawing/2014/main" id="{54B87095-7674-5443-A9F9-7A92ADC93267}"/>
              </a:ext>
            </a:extLst>
          </p:cNvPr>
          <p:cNvCxnSpPr>
            <a:cxnSpLocks/>
            <a:stCxn id="84" idx="0"/>
          </p:cNvCxnSpPr>
          <p:nvPr/>
        </p:nvCxnSpPr>
        <p:spPr>
          <a:xfrm flipV="1">
            <a:off x="3348342" y="3914764"/>
            <a:ext cx="507934" cy="238817"/>
          </a:xfrm>
          <a:prstGeom prst="straightConnector1">
            <a:avLst/>
          </a:prstGeom>
          <a:ln w="38100">
            <a:solidFill>
              <a:schemeClr val="tx1"/>
            </a:solidFill>
            <a:prstDash val="solid"/>
            <a:tailEnd type="triangle"/>
          </a:ln>
        </p:spPr>
        <p:style>
          <a:lnRef idx="2">
            <a:schemeClr val="accent1"/>
          </a:lnRef>
          <a:fillRef idx="0">
            <a:schemeClr val="accent1"/>
          </a:fillRef>
          <a:effectRef idx="1">
            <a:schemeClr val="accent1"/>
          </a:effectRef>
          <a:fontRef idx="minor">
            <a:schemeClr val="tx1"/>
          </a:fontRef>
        </p:style>
      </p:cxnSp>
      <p:cxnSp>
        <p:nvCxnSpPr>
          <p:cNvPr id="86" name="Straight Arrow Connector 85">
            <a:extLst>
              <a:ext uri="{FF2B5EF4-FFF2-40B4-BE49-F238E27FC236}">
                <a16:creationId xmlns:a16="http://schemas.microsoft.com/office/drawing/2014/main" id="{FDDF4234-7C03-D840-8508-EC0505046BD8}"/>
              </a:ext>
            </a:extLst>
          </p:cNvPr>
          <p:cNvCxnSpPr>
            <a:cxnSpLocks/>
          </p:cNvCxnSpPr>
          <p:nvPr/>
        </p:nvCxnSpPr>
        <p:spPr>
          <a:xfrm flipV="1">
            <a:off x="4067048" y="3963680"/>
            <a:ext cx="0" cy="226707"/>
          </a:xfrm>
          <a:prstGeom prst="straightConnector1">
            <a:avLst/>
          </a:prstGeom>
          <a:ln w="38100">
            <a:solidFill>
              <a:schemeClr val="tx1"/>
            </a:solidFill>
            <a:prstDash val="solid"/>
            <a:tailEnd type="triangle"/>
          </a:ln>
        </p:spPr>
        <p:style>
          <a:lnRef idx="2">
            <a:schemeClr val="accent1"/>
          </a:lnRef>
          <a:fillRef idx="0">
            <a:schemeClr val="accent1"/>
          </a:fillRef>
          <a:effectRef idx="1">
            <a:schemeClr val="accent1"/>
          </a:effectRef>
          <a:fontRef idx="minor">
            <a:schemeClr val="tx1"/>
          </a:fontRef>
        </p:style>
      </p:cxnSp>
      <p:cxnSp>
        <p:nvCxnSpPr>
          <p:cNvPr id="87" name="Straight Arrow Connector 86">
            <a:extLst>
              <a:ext uri="{FF2B5EF4-FFF2-40B4-BE49-F238E27FC236}">
                <a16:creationId xmlns:a16="http://schemas.microsoft.com/office/drawing/2014/main" id="{666E5E3D-9896-3F40-A07A-C1E31C730136}"/>
              </a:ext>
            </a:extLst>
          </p:cNvPr>
          <p:cNvCxnSpPr>
            <a:cxnSpLocks/>
          </p:cNvCxnSpPr>
          <p:nvPr/>
        </p:nvCxnSpPr>
        <p:spPr>
          <a:xfrm flipH="1" flipV="1">
            <a:off x="4807786" y="3996133"/>
            <a:ext cx="6794" cy="202824"/>
          </a:xfrm>
          <a:prstGeom prst="straightConnector1">
            <a:avLst/>
          </a:prstGeom>
          <a:ln w="38100">
            <a:solidFill>
              <a:schemeClr val="tx1"/>
            </a:solidFill>
            <a:prstDash val="solid"/>
            <a:tailEnd type="triangle"/>
          </a:ln>
        </p:spPr>
        <p:style>
          <a:lnRef idx="2">
            <a:schemeClr val="accent1"/>
          </a:lnRef>
          <a:fillRef idx="0">
            <a:schemeClr val="accent1"/>
          </a:fillRef>
          <a:effectRef idx="1">
            <a:schemeClr val="accent1"/>
          </a:effectRef>
          <a:fontRef idx="minor">
            <a:schemeClr val="tx1"/>
          </a:fontRef>
        </p:style>
      </p:cxnSp>
      <p:cxnSp>
        <p:nvCxnSpPr>
          <p:cNvPr id="88" name="Straight Arrow Connector 87">
            <a:extLst>
              <a:ext uri="{FF2B5EF4-FFF2-40B4-BE49-F238E27FC236}">
                <a16:creationId xmlns:a16="http://schemas.microsoft.com/office/drawing/2014/main" id="{54A576D5-D009-3E49-BCAC-3EED25FB5154}"/>
              </a:ext>
            </a:extLst>
          </p:cNvPr>
          <p:cNvCxnSpPr>
            <a:cxnSpLocks/>
          </p:cNvCxnSpPr>
          <p:nvPr/>
        </p:nvCxnSpPr>
        <p:spPr>
          <a:xfrm flipV="1">
            <a:off x="5501654" y="1837123"/>
            <a:ext cx="1211987" cy="14958"/>
          </a:xfrm>
          <a:prstGeom prst="straightConnector1">
            <a:avLst/>
          </a:prstGeom>
          <a:ln w="38100">
            <a:solidFill>
              <a:srgbClr val="FFC000"/>
            </a:solidFill>
            <a:prstDash val="dash"/>
            <a:tailEnd type="triangle"/>
          </a:ln>
        </p:spPr>
        <p:style>
          <a:lnRef idx="2">
            <a:schemeClr val="accent1"/>
          </a:lnRef>
          <a:fillRef idx="0">
            <a:schemeClr val="accent1"/>
          </a:fillRef>
          <a:effectRef idx="1">
            <a:schemeClr val="accent1"/>
          </a:effectRef>
          <a:fontRef idx="minor">
            <a:schemeClr val="tx1"/>
          </a:fontRef>
        </p:style>
      </p:cxnSp>
      <p:cxnSp>
        <p:nvCxnSpPr>
          <p:cNvPr id="94" name="Straight Arrow Connector 93">
            <a:extLst>
              <a:ext uri="{FF2B5EF4-FFF2-40B4-BE49-F238E27FC236}">
                <a16:creationId xmlns:a16="http://schemas.microsoft.com/office/drawing/2014/main" id="{2D9E62E9-F493-8D43-AB13-34E73BB5F8AE}"/>
              </a:ext>
            </a:extLst>
          </p:cNvPr>
          <p:cNvCxnSpPr>
            <a:cxnSpLocks/>
          </p:cNvCxnSpPr>
          <p:nvPr/>
        </p:nvCxnSpPr>
        <p:spPr>
          <a:xfrm>
            <a:off x="5513470" y="1978952"/>
            <a:ext cx="240746" cy="249281"/>
          </a:xfrm>
          <a:prstGeom prst="straightConnector1">
            <a:avLst/>
          </a:prstGeom>
          <a:ln w="38100">
            <a:solidFill>
              <a:srgbClr val="0070C0"/>
            </a:solidFill>
            <a:prstDash val="solid"/>
            <a:tailEnd type="triangle"/>
          </a:ln>
        </p:spPr>
        <p:style>
          <a:lnRef idx="2">
            <a:schemeClr val="accent1"/>
          </a:lnRef>
          <a:fillRef idx="0">
            <a:schemeClr val="accent1"/>
          </a:fillRef>
          <a:effectRef idx="1">
            <a:schemeClr val="accent1"/>
          </a:effectRef>
          <a:fontRef idx="minor">
            <a:schemeClr val="tx1"/>
          </a:fontRef>
        </p:style>
      </p:cxnSp>
      <p:sp>
        <p:nvSpPr>
          <p:cNvPr id="48" name="TextBox 47">
            <a:extLst>
              <a:ext uri="{FF2B5EF4-FFF2-40B4-BE49-F238E27FC236}">
                <a16:creationId xmlns:a16="http://schemas.microsoft.com/office/drawing/2014/main" id="{1885B1BB-3228-CC48-9ABA-930F46818FF7}"/>
              </a:ext>
            </a:extLst>
          </p:cNvPr>
          <p:cNvSpPr txBox="1"/>
          <p:nvPr/>
        </p:nvSpPr>
        <p:spPr>
          <a:xfrm rot="3544815">
            <a:off x="2681630" y="2551502"/>
            <a:ext cx="1358036" cy="415498"/>
          </a:xfrm>
          <a:prstGeom prst="rect">
            <a:avLst/>
          </a:prstGeom>
          <a:noFill/>
        </p:spPr>
        <p:txBody>
          <a:bodyPr wrap="square" rtlCol="0">
            <a:spAutoFit/>
          </a:bodyPr>
          <a:lstStyle/>
          <a:p>
            <a:pPr defTabSz="342900">
              <a:defRPr/>
            </a:pPr>
            <a:r>
              <a:rPr lang="en-US" sz="1050" b="1" dirty="0">
                <a:solidFill>
                  <a:prstClr val="black"/>
                </a:solidFill>
                <a:latin typeface="Calibri"/>
              </a:rPr>
              <a:t>L0, Engineering, </a:t>
            </a:r>
            <a:r>
              <a:rPr lang="en-US" sz="1050" b="1" dirty="0">
                <a:solidFill>
                  <a:srgbClr val="00B050"/>
                </a:solidFill>
                <a:latin typeface="Calibri"/>
              </a:rPr>
              <a:t>IERS, Snow/ice, MSI</a:t>
            </a:r>
          </a:p>
        </p:txBody>
      </p:sp>
      <p:sp>
        <p:nvSpPr>
          <p:cNvPr id="100" name="TextBox 99">
            <a:extLst>
              <a:ext uri="{FF2B5EF4-FFF2-40B4-BE49-F238E27FC236}">
                <a16:creationId xmlns:a16="http://schemas.microsoft.com/office/drawing/2014/main" id="{B74BD248-D69E-7A49-8917-1B4535EEDCB9}"/>
              </a:ext>
            </a:extLst>
          </p:cNvPr>
          <p:cNvSpPr txBox="1"/>
          <p:nvPr/>
        </p:nvSpPr>
        <p:spPr>
          <a:xfrm rot="4672257">
            <a:off x="4255116" y="2523176"/>
            <a:ext cx="705328" cy="253916"/>
          </a:xfrm>
          <a:prstGeom prst="rect">
            <a:avLst/>
          </a:prstGeom>
          <a:noFill/>
        </p:spPr>
        <p:txBody>
          <a:bodyPr wrap="square" rtlCol="0">
            <a:spAutoFit/>
          </a:bodyPr>
          <a:lstStyle/>
          <a:p>
            <a:pPr defTabSz="342900">
              <a:defRPr/>
            </a:pPr>
            <a:r>
              <a:rPr lang="en-US" sz="1050" b="1" dirty="0">
                <a:solidFill>
                  <a:prstClr val="black"/>
                </a:solidFill>
                <a:latin typeface="Calibri"/>
              </a:rPr>
              <a:t>L1, </a:t>
            </a:r>
            <a:r>
              <a:rPr lang="en-US" sz="1050" b="1" dirty="0">
                <a:solidFill>
                  <a:srgbClr val="00B050"/>
                </a:solidFill>
                <a:latin typeface="Calibri"/>
              </a:rPr>
              <a:t>Met1</a:t>
            </a:r>
          </a:p>
        </p:txBody>
      </p:sp>
      <p:cxnSp>
        <p:nvCxnSpPr>
          <p:cNvPr id="111" name="Straight Arrow Connector 110">
            <a:extLst>
              <a:ext uri="{FF2B5EF4-FFF2-40B4-BE49-F238E27FC236}">
                <a16:creationId xmlns:a16="http://schemas.microsoft.com/office/drawing/2014/main" id="{95317ED1-E697-354C-918F-E8A5334E9819}"/>
              </a:ext>
            </a:extLst>
          </p:cNvPr>
          <p:cNvCxnSpPr>
            <a:cxnSpLocks/>
          </p:cNvCxnSpPr>
          <p:nvPr/>
        </p:nvCxnSpPr>
        <p:spPr>
          <a:xfrm flipV="1">
            <a:off x="5323096" y="2431942"/>
            <a:ext cx="633086" cy="676109"/>
          </a:xfrm>
          <a:prstGeom prst="straightConnector1">
            <a:avLst/>
          </a:prstGeom>
          <a:ln w="38100">
            <a:solidFill>
              <a:schemeClr val="tx1"/>
            </a:solidFill>
            <a:headEnd type="none"/>
            <a:tailEnd type="triangle"/>
          </a:ln>
        </p:spPr>
        <p:style>
          <a:lnRef idx="2">
            <a:schemeClr val="accent1"/>
          </a:lnRef>
          <a:fillRef idx="0">
            <a:schemeClr val="accent1"/>
          </a:fillRef>
          <a:effectRef idx="1">
            <a:schemeClr val="accent1"/>
          </a:effectRef>
          <a:fontRef idx="minor">
            <a:schemeClr val="tx1"/>
          </a:fontRef>
        </p:style>
      </p:cxnSp>
      <p:cxnSp>
        <p:nvCxnSpPr>
          <p:cNvPr id="112" name="Straight Arrow Connector 111">
            <a:extLst>
              <a:ext uri="{FF2B5EF4-FFF2-40B4-BE49-F238E27FC236}">
                <a16:creationId xmlns:a16="http://schemas.microsoft.com/office/drawing/2014/main" id="{F01CEBB3-05B9-DB45-8A65-44475235E5BA}"/>
              </a:ext>
            </a:extLst>
          </p:cNvPr>
          <p:cNvCxnSpPr>
            <a:cxnSpLocks/>
          </p:cNvCxnSpPr>
          <p:nvPr/>
        </p:nvCxnSpPr>
        <p:spPr>
          <a:xfrm flipH="1">
            <a:off x="5338162" y="2457724"/>
            <a:ext cx="669847" cy="719993"/>
          </a:xfrm>
          <a:prstGeom prst="straightConnector1">
            <a:avLst/>
          </a:prstGeom>
          <a:ln w="38100">
            <a:solidFill>
              <a:schemeClr val="tx1"/>
            </a:solidFill>
            <a:headEnd type="none"/>
            <a:tailEnd type="triangle"/>
          </a:ln>
        </p:spPr>
        <p:style>
          <a:lnRef idx="2">
            <a:schemeClr val="accent1"/>
          </a:lnRef>
          <a:fillRef idx="0">
            <a:schemeClr val="accent1"/>
          </a:fillRef>
          <a:effectRef idx="1">
            <a:schemeClr val="accent1"/>
          </a:effectRef>
          <a:fontRef idx="minor">
            <a:schemeClr val="tx1"/>
          </a:fontRef>
        </p:style>
      </p:cxnSp>
      <p:sp>
        <p:nvSpPr>
          <p:cNvPr id="113" name="TextBox 112">
            <a:extLst>
              <a:ext uri="{FF2B5EF4-FFF2-40B4-BE49-F238E27FC236}">
                <a16:creationId xmlns:a16="http://schemas.microsoft.com/office/drawing/2014/main" id="{40F6C56B-4D31-4D42-85C6-43FE7130ED84}"/>
              </a:ext>
            </a:extLst>
          </p:cNvPr>
          <p:cNvSpPr txBox="1"/>
          <p:nvPr/>
        </p:nvSpPr>
        <p:spPr>
          <a:xfrm rot="18735102">
            <a:off x="5250999" y="2530845"/>
            <a:ext cx="774239" cy="253916"/>
          </a:xfrm>
          <a:prstGeom prst="rect">
            <a:avLst/>
          </a:prstGeom>
          <a:noFill/>
        </p:spPr>
        <p:txBody>
          <a:bodyPr wrap="square" rtlCol="0">
            <a:spAutoFit/>
          </a:bodyPr>
          <a:lstStyle/>
          <a:p>
            <a:pPr defTabSz="342900">
              <a:defRPr/>
            </a:pPr>
            <a:r>
              <a:rPr lang="en-US" sz="1050" b="1" dirty="0">
                <a:solidFill>
                  <a:prstClr val="black"/>
                </a:solidFill>
                <a:latin typeface="Calibri"/>
              </a:rPr>
              <a:t>L2, </a:t>
            </a:r>
            <a:r>
              <a:rPr lang="en-US" sz="1050" b="1" dirty="0">
                <a:solidFill>
                  <a:srgbClr val="00B050"/>
                </a:solidFill>
                <a:latin typeface="Calibri"/>
              </a:rPr>
              <a:t>Met1</a:t>
            </a:r>
          </a:p>
        </p:txBody>
      </p:sp>
      <p:sp>
        <p:nvSpPr>
          <p:cNvPr id="114" name="TextBox 113">
            <a:extLst>
              <a:ext uri="{FF2B5EF4-FFF2-40B4-BE49-F238E27FC236}">
                <a16:creationId xmlns:a16="http://schemas.microsoft.com/office/drawing/2014/main" id="{30C7796F-1245-3441-BF1F-F513D2F1A767}"/>
              </a:ext>
            </a:extLst>
          </p:cNvPr>
          <p:cNvSpPr txBox="1"/>
          <p:nvPr/>
        </p:nvSpPr>
        <p:spPr>
          <a:xfrm rot="4672257">
            <a:off x="4422607" y="2547410"/>
            <a:ext cx="1172861" cy="369332"/>
          </a:xfrm>
          <a:prstGeom prst="rect">
            <a:avLst/>
          </a:prstGeom>
          <a:noFill/>
        </p:spPr>
        <p:txBody>
          <a:bodyPr wrap="square" rtlCol="0">
            <a:spAutoFit/>
          </a:bodyPr>
          <a:lstStyle/>
          <a:p>
            <a:pPr defTabSz="342900">
              <a:defRPr/>
            </a:pPr>
            <a:r>
              <a:rPr lang="en-US" sz="900" b="1" dirty="0">
                <a:solidFill>
                  <a:prstClr val="black"/>
                </a:solidFill>
                <a:latin typeface="Calibri"/>
              </a:rPr>
              <a:t>Proxy XCH</a:t>
            </a:r>
            <a:r>
              <a:rPr lang="en-US" sz="900" b="1" baseline="-25000" dirty="0">
                <a:solidFill>
                  <a:prstClr val="black"/>
                </a:solidFill>
                <a:latin typeface="Calibri"/>
              </a:rPr>
              <a:t>4</a:t>
            </a:r>
            <a:r>
              <a:rPr lang="en-US" sz="900" b="1" dirty="0">
                <a:solidFill>
                  <a:prstClr val="black"/>
                </a:solidFill>
                <a:latin typeface="Calibri"/>
              </a:rPr>
              <a:t>, cloud mask, FP XCH</a:t>
            </a:r>
            <a:r>
              <a:rPr lang="en-US" sz="1050" b="1" baseline="-25000" dirty="0">
                <a:solidFill>
                  <a:prstClr val="black"/>
                </a:solidFill>
                <a:latin typeface="Calibri"/>
              </a:rPr>
              <a:t>4</a:t>
            </a:r>
          </a:p>
        </p:txBody>
      </p:sp>
      <p:sp>
        <p:nvSpPr>
          <p:cNvPr id="119" name="TextBox 118">
            <a:extLst>
              <a:ext uri="{FF2B5EF4-FFF2-40B4-BE49-F238E27FC236}">
                <a16:creationId xmlns:a16="http://schemas.microsoft.com/office/drawing/2014/main" id="{8C380232-8ED0-EC42-AEA7-D20317E51161}"/>
              </a:ext>
            </a:extLst>
          </p:cNvPr>
          <p:cNvSpPr txBox="1"/>
          <p:nvPr/>
        </p:nvSpPr>
        <p:spPr>
          <a:xfrm rot="19506464">
            <a:off x="5671225" y="2362466"/>
            <a:ext cx="1909631" cy="253916"/>
          </a:xfrm>
          <a:prstGeom prst="rect">
            <a:avLst/>
          </a:prstGeom>
          <a:noFill/>
        </p:spPr>
        <p:txBody>
          <a:bodyPr wrap="square" rtlCol="0">
            <a:spAutoFit/>
          </a:bodyPr>
          <a:lstStyle/>
          <a:p>
            <a:pPr defTabSz="342900">
              <a:defRPr/>
            </a:pPr>
            <a:r>
              <a:rPr lang="en-US" sz="1050" b="1" dirty="0">
                <a:solidFill>
                  <a:prstClr val="black"/>
                </a:solidFill>
                <a:latin typeface="Calibri"/>
              </a:rPr>
              <a:t>L1, L2, </a:t>
            </a:r>
            <a:r>
              <a:rPr lang="en-US" sz="1050" b="1" dirty="0">
                <a:solidFill>
                  <a:srgbClr val="00B050"/>
                </a:solidFill>
                <a:latin typeface="Calibri"/>
              </a:rPr>
              <a:t>Met1, Met2, Met3</a:t>
            </a:r>
          </a:p>
        </p:txBody>
      </p:sp>
      <p:cxnSp>
        <p:nvCxnSpPr>
          <p:cNvPr id="124" name="Straight Arrow Connector 123">
            <a:extLst>
              <a:ext uri="{FF2B5EF4-FFF2-40B4-BE49-F238E27FC236}">
                <a16:creationId xmlns:a16="http://schemas.microsoft.com/office/drawing/2014/main" id="{8B242E7E-635B-E349-8FE2-7B70B99A504F}"/>
              </a:ext>
            </a:extLst>
          </p:cNvPr>
          <p:cNvCxnSpPr>
            <a:cxnSpLocks/>
            <a:endCxn id="128" idx="1"/>
          </p:cNvCxnSpPr>
          <p:nvPr/>
        </p:nvCxnSpPr>
        <p:spPr>
          <a:xfrm flipV="1">
            <a:off x="2014255" y="1251470"/>
            <a:ext cx="536549" cy="353289"/>
          </a:xfrm>
          <a:prstGeom prst="straightConnector1">
            <a:avLst/>
          </a:prstGeom>
          <a:ln w="38100">
            <a:solidFill>
              <a:srgbClr val="0070C0"/>
            </a:solidFill>
            <a:prstDash val="dash"/>
            <a:tailEnd type="triangle"/>
          </a:ln>
        </p:spPr>
        <p:style>
          <a:lnRef idx="2">
            <a:schemeClr val="accent1"/>
          </a:lnRef>
          <a:fillRef idx="0">
            <a:schemeClr val="accent1"/>
          </a:fillRef>
          <a:effectRef idx="1">
            <a:schemeClr val="accent1"/>
          </a:effectRef>
          <a:fontRef idx="minor">
            <a:schemeClr val="tx1"/>
          </a:fontRef>
        </p:style>
      </p:cxnSp>
      <p:sp>
        <p:nvSpPr>
          <p:cNvPr id="128" name="Rectangle 127">
            <a:extLst>
              <a:ext uri="{FF2B5EF4-FFF2-40B4-BE49-F238E27FC236}">
                <a16:creationId xmlns:a16="http://schemas.microsoft.com/office/drawing/2014/main" id="{6604D815-FAAC-A842-A725-177A392022CD}"/>
              </a:ext>
            </a:extLst>
          </p:cNvPr>
          <p:cNvSpPr/>
          <p:nvPr/>
        </p:nvSpPr>
        <p:spPr>
          <a:xfrm>
            <a:off x="2550804" y="1136911"/>
            <a:ext cx="1603753" cy="229118"/>
          </a:xfrm>
          <a:prstGeom prst="rect">
            <a:avLst/>
          </a:prstGeom>
        </p:spPr>
        <p:style>
          <a:lnRef idx="1">
            <a:schemeClr val="accent1"/>
          </a:lnRef>
          <a:fillRef idx="3">
            <a:schemeClr val="accent1"/>
          </a:fillRef>
          <a:effectRef idx="2">
            <a:schemeClr val="accent1"/>
          </a:effectRef>
          <a:fontRef idx="minor">
            <a:schemeClr val="lt1"/>
          </a:fontRef>
        </p:style>
        <p:txBody>
          <a:bodyPr lIns="13716" rIns="13716" rtlCol="0" anchor="ctr"/>
          <a:lstStyle/>
          <a:p>
            <a:pPr algn="ctr" defTabSz="342900">
              <a:defRPr/>
            </a:pPr>
            <a:r>
              <a:rPr lang="en-US" sz="750" b="1" dirty="0">
                <a:solidFill>
                  <a:prstClr val="black"/>
                </a:solidFill>
                <a:latin typeface="Calibri"/>
              </a:rPr>
              <a:t>Send a request via system call to MOC for re-downlinking if not complete</a:t>
            </a:r>
          </a:p>
        </p:txBody>
      </p:sp>
      <p:cxnSp>
        <p:nvCxnSpPr>
          <p:cNvPr id="129" name="Straight Arrow Connector 128">
            <a:extLst>
              <a:ext uri="{FF2B5EF4-FFF2-40B4-BE49-F238E27FC236}">
                <a16:creationId xmlns:a16="http://schemas.microsoft.com/office/drawing/2014/main" id="{29145065-A070-6048-B264-AB33EBC08C20}"/>
              </a:ext>
            </a:extLst>
          </p:cNvPr>
          <p:cNvCxnSpPr>
            <a:cxnSpLocks/>
          </p:cNvCxnSpPr>
          <p:nvPr/>
        </p:nvCxnSpPr>
        <p:spPr>
          <a:xfrm flipH="1" flipV="1">
            <a:off x="2129464" y="2063642"/>
            <a:ext cx="1276712" cy="1607108"/>
          </a:xfrm>
          <a:prstGeom prst="straightConnector1">
            <a:avLst/>
          </a:prstGeom>
          <a:ln w="38100">
            <a:solidFill>
              <a:schemeClr val="tx1"/>
            </a:solidFill>
            <a:headEnd type="none"/>
            <a:tailEnd type="triangle"/>
          </a:ln>
        </p:spPr>
        <p:style>
          <a:lnRef idx="2">
            <a:schemeClr val="accent1"/>
          </a:lnRef>
          <a:fillRef idx="0">
            <a:schemeClr val="accent1"/>
          </a:fillRef>
          <a:effectRef idx="1">
            <a:schemeClr val="accent1"/>
          </a:effectRef>
          <a:fontRef idx="minor">
            <a:schemeClr val="tx1"/>
          </a:fontRef>
        </p:style>
      </p:cxnSp>
      <p:cxnSp>
        <p:nvCxnSpPr>
          <p:cNvPr id="130" name="Straight Arrow Connector 129">
            <a:extLst>
              <a:ext uri="{FF2B5EF4-FFF2-40B4-BE49-F238E27FC236}">
                <a16:creationId xmlns:a16="http://schemas.microsoft.com/office/drawing/2014/main" id="{2F66B905-A66B-344D-BA1C-9BEFDCB4BBEA}"/>
              </a:ext>
            </a:extLst>
          </p:cNvPr>
          <p:cNvCxnSpPr>
            <a:cxnSpLocks/>
          </p:cNvCxnSpPr>
          <p:nvPr/>
        </p:nvCxnSpPr>
        <p:spPr>
          <a:xfrm>
            <a:off x="2206395" y="2048317"/>
            <a:ext cx="1202830" cy="1525973"/>
          </a:xfrm>
          <a:prstGeom prst="straightConnector1">
            <a:avLst/>
          </a:prstGeom>
          <a:ln w="38100">
            <a:solidFill>
              <a:schemeClr val="tx1"/>
            </a:solidFill>
            <a:headEnd type="none"/>
            <a:tailEnd type="triangle"/>
          </a:ln>
        </p:spPr>
        <p:style>
          <a:lnRef idx="2">
            <a:schemeClr val="accent1"/>
          </a:lnRef>
          <a:fillRef idx="0">
            <a:schemeClr val="accent1"/>
          </a:fillRef>
          <a:effectRef idx="1">
            <a:schemeClr val="accent1"/>
          </a:effectRef>
          <a:fontRef idx="minor">
            <a:schemeClr val="tx1"/>
          </a:fontRef>
        </p:style>
      </p:cxnSp>
      <p:sp>
        <p:nvSpPr>
          <p:cNvPr id="134" name="TextBox 133">
            <a:extLst>
              <a:ext uri="{FF2B5EF4-FFF2-40B4-BE49-F238E27FC236}">
                <a16:creationId xmlns:a16="http://schemas.microsoft.com/office/drawing/2014/main" id="{659D611F-3340-5446-820B-ED07049272BF}"/>
              </a:ext>
            </a:extLst>
          </p:cNvPr>
          <p:cNvSpPr txBox="1"/>
          <p:nvPr/>
        </p:nvSpPr>
        <p:spPr>
          <a:xfrm rot="3045367">
            <a:off x="1737162" y="2808162"/>
            <a:ext cx="1958972" cy="253916"/>
          </a:xfrm>
          <a:prstGeom prst="rect">
            <a:avLst/>
          </a:prstGeom>
          <a:noFill/>
        </p:spPr>
        <p:txBody>
          <a:bodyPr wrap="square" rtlCol="0">
            <a:spAutoFit/>
          </a:bodyPr>
          <a:lstStyle/>
          <a:p>
            <a:pPr defTabSz="342900">
              <a:defRPr/>
            </a:pPr>
            <a:r>
              <a:rPr lang="en-US" sz="1050" b="1" dirty="0">
                <a:solidFill>
                  <a:prstClr val="black"/>
                </a:solidFill>
                <a:latin typeface="Calibri"/>
              </a:rPr>
              <a:t>Raw Science Data, # of frames</a:t>
            </a:r>
          </a:p>
        </p:txBody>
      </p:sp>
      <p:sp>
        <p:nvSpPr>
          <p:cNvPr id="135" name="TextBox 134">
            <a:extLst>
              <a:ext uri="{FF2B5EF4-FFF2-40B4-BE49-F238E27FC236}">
                <a16:creationId xmlns:a16="http://schemas.microsoft.com/office/drawing/2014/main" id="{7A3A952B-4A79-D749-9C64-8D24B6636F4C}"/>
              </a:ext>
            </a:extLst>
          </p:cNvPr>
          <p:cNvSpPr txBox="1"/>
          <p:nvPr/>
        </p:nvSpPr>
        <p:spPr>
          <a:xfrm rot="3085340">
            <a:off x="2061981" y="2455772"/>
            <a:ext cx="1511476" cy="415498"/>
          </a:xfrm>
          <a:prstGeom prst="rect">
            <a:avLst/>
          </a:prstGeom>
          <a:noFill/>
        </p:spPr>
        <p:txBody>
          <a:bodyPr wrap="square" rtlCol="0">
            <a:spAutoFit/>
          </a:bodyPr>
          <a:lstStyle/>
          <a:p>
            <a:pPr defTabSz="342900">
              <a:defRPr/>
            </a:pPr>
            <a:r>
              <a:rPr lang="en-US" sz="1050" b="1" dirty="0">
                <a:solidFill>
                  <a:prstClr val="black"/>
                </a:solidFill>
                <a:latin typeface="Calibri"/>
              </a:rPr>
              <a:t>L0, Col. ID, completeness</a:t>
            </a:r>
          </a:p>
        </p:txBody>
      </p:sp>
      <p:sp>
        <p:nvSpPr>
          <p:cNvPr id="136" name="TextBox 135">
            <a:extLst>
              <a:ext uri="{FF2B5EF4-FFF2-40B4-BE49-F238E27FC236}">
                <a16:creationId xmlns:a16="http://schemas.microsoft.com/office/drawing/2014/main" id="{380F5B3E-99C3-3B4C-8BF6-C0BF5424DC22}"/>
              </a:ext>
            </a:extLst>
          </p:cNvPr>
          <p:cNvSpPr txBox="1"/>
          <p:nvPr/>
        </p:nvSpPr>
        <p:spPr>
          <a:xfrm rot="3678777">
            <a:off x="3356527" y="2471248"/>
            <a:ext cx="656138" cy="253916"/>
          </a:xfrm>
          <a:prstGeom prst="rect">
            <a:avLst/>
          </a:prstGeom>
          <a:noFill/>
        </p:spPr>
        <p:txBody>
          <a:bodyPr wrap="square" rtlCol="0">
            <a:spAutoFit/>
          </a:bodyPr>
          <a:lstStyle/>
          <a:p>
            <a:pPr defTabSz="342900">
              <a:defRPr/>
            </a:pPr>
            <a:r>
              <a:rPr lang="en-US" sz="1050" b="1" dirty="0">
                <a:solidFill>
                  <a:prstClr val="black"/>
                </a:solidFill>
                <a:latin typeface="Calibri"/>
              </a:rPr>
              <a:t>L</a:t>
            </a:r>
            <a:r>
              <a:rPr lang="en-US" altLang="zh-CN" sz="1050" b="1" dirty="0">
                <a:solidFill>
                  <a:prstClr val="black"/>
                </a:solidFill>
                <a:latin typeface="Calibri"/>
                <a:ea typeface="宋体" panose="02010600030101010101" pitchFamily="2" charset="-122"/>
              </a:rPr>
              <a:t>1</a:t>
            </a:r>
            <a:endParaRPr lang="en-US" sz="1050" b="1" dirty="0">
              <a:solidFill>
                <a:prstClr val="black"/>
              </a:solidFill>
              <a:latin typeface="Calibri"/>
            </a:endParaRPr>
          </a:p>
        </p:txBody>
      </p:sp>
      <p:sp>
        <p:nvSpPr>
          <p:cNvPr id="146" name="TextBox 145">
            <a:extLst>
              <a:ext uri="{FF2B5EF4-FFF2-40B4-BE49-F238E27FC236}">
                <a16:creationId xmlns:a16="http://schemas.microsoft.com/office/drawing/2014/main" id="{78617DB5-BB08-224C-A4EC-E9E347DA185A}"/>
              </a:ext>
            </a:extLst>
          </p:cNvPr>
          <p:cNvSpPr txBox="1"/>
          <p:nvPr/>
        </p:nvSpPr>
        <p:spPr>
          <a:xfrm rot="18807282">
            <a:off x="5277350" y="2682384"/>
            <a:ext cx="979583" cy="323165"/>
          </a:xfrm>
          <a:prstGeom prst="rect">
            <a:avLst/>
          </a:prstGeom>
          <a:noFill/>
        </p:spPr>
        <p:txBody>
          <a:bodyPr wrap="square" rtlCol="0">
            <a:spAutoFit/>
          </a:bodyPr>
          <a:lstStyle/>
          <a:p>
            <a:pPr defTabSz="342900">
              <a:defRPr/>
            </a:pPr>
            <a:r>
              <a:rPr lang="en-US" sz="750" b="1" dirty="0">
                <a:solidFill>
                  <a:prstClr val="black"/>
                </a:solidFill>
                <a:latin typeface="Calibri"/>
              </a:rPr>
              <a:t>Gridded &amp; trop. XCH</a:t>
            </a:r>
            <a:r>
              <a:rPr lang="en-US" sz="750" b="1" baseline="-25000" dirty="0">
                <a:solidFill>
                  <a:prstClr val="black"/>
                </a:solidFill>
                <a:latin typeface="Calibri"/>
              </a:rPr>
              <a:t>4</a:t>
            </a:r>
          </a:p>
        </p:txBody>
      </p:sp>
      <p:sp>
        <p:nvSpPr>
          <p:cNvPr id="147" name="TextBox 146">
            <a:extLst>
              <a:ext uri="{FF2B5EF4-FFF2-40B4-BE49-F238E27FC236}">
                <a16:creationId xmlns:a16="http://schemas.microsoft.com/office/drawing/2014/main" id="{07A119FB-3EE9-9E4E-8FB4-F5CC7F8BC255}"/>
              </a:ext>
            </a:extLst>
          </p:cNvPr>
          <p:cNvSpPr txBox="1"/>
          <p:nvPr/>
        </p:nvSpPr>
        <p:spPr>
          <a:xfrm rot="19501112">
            <a:off x="5978113" y="2558087"/>
            <a:ext cx="2005011" cy="253916"/>
          </a:xfrm>
          <a:prstGeom prst="rect">
            <a:avLst/>
          </a:prstGeom>
          <a:solidFill>
            <a:srgbClr val="FFC000"/>
          </a:solidFill>
        </p:spPr>
        <p:txBody>
          <a:bodyPr wrap="square" rtlCol="0">
            <a:spAutoFit/>
          </a:bodyPr>
          <a:lstStyle/>
          <a:p>
            <a:pPr defTabSz="342900">
              <a:defRPr/>
            </a:pPr>
            <a:r>
              <a:rPr lang="en-US" sz="1050" b="1" dirty="0">
                <a:solidFill>
                  <a:prstClr val="black"/>
                </a:solidFill>
                <a:latin typeface="Calibri"/>
              </a:rPr>
              <a:t>Emitters, CH</a:t>
            </a:r>
            <a:r>
              <a:rPr lang="en-US" sz="1050" b="1" baseline="-25000" dirty="0">
                <a:solidFill>
                  <a:prstClr val="black"/>
                </a:solidFill>
                <a:latin typeface="Calibri"/>
              </a:rPr>
              <a:t>4</a:t>
            </a:r>
            <a:r>
              <a:rPr lang="en-US" sz="1050" b="1" dirty="0">
                <a:solidFill>
                  <a:prstClr val="black"/>
                </a:solidFill>
                <a:latin typeface="Calibri"/>
              </a:rPr>
              <a:t>  regional emission</a:t>
            </a:r>
          </a:p>
        </p:txBody>
      </p:sp>
      <p:sp>
        <p:nvSpPr>
          <p:cNvPr id="80" name="Rectangle 79">
            <a:extLst>
              <a:ext uri="{FF2B5EF4-FFF2-40B4-BE49-F238E27FC236}">
                <a16:creationId xmlns:a16="http://schemas.microsoft.com/office/drawing/2014/main" id="{88AE14B1-997A-F44A-95C1-1043B2855224}"/>
              </a:ext>
            </a:extLst>
          </p:cNvPr>
          <p:cNvSpPr/>
          <p:nvPr/>
        </p:nvSpPr>
        <p:spPr>
          <a:xfrm>
            <a:off x="5886707" y="4165850"/>
            <a:ext cx="641347" cy="238817"/>
          </a:xfrm>
          <a:prstGeom prst="rect">
            <a:avLst/>
          </a:prstGeom>
          <a:solidFill>
            <a:srgbClr val="00B050"/>
          </a:solidFill>
        </p:spPr>
        <p:style>
          <a:lnRef idx="1">
            <a:schemeClr val="accent1"/>
          </a:lnRef>
          <a:fillRef idx="3">
            <a:schemeClr val="accent1"/>
          </a:fillRef>
          <a:effectRef idx="2">
            <a:schemeClr val="accent1"/>
          </a:effectRef>
          <a:fontRef idx="minor">
            <a:schemeClr val="lt1"/>
          </a:fontRef>
        </p:style>
        <p:txBody>
          <a:bodyPr lIns="13716" rIns="13716" rtlCol="0" anchor="ctr"/>
          <a:lstStyle/>
          <a:p>
            <a:pPr algn="ctr" defTabSz="342900">
              <a:lnSpc>
                <a:spcPts val="900"/>
              </a:lnSpc>
              <a:defRPr/>
            </a:pPr>
            <a:r>
              <a:rPr lang="en-US" sz="1050" b="1" dirty="0">
                <a:solidFill>
                  <a:prstClr val="black"/>
                </a:solidFill>
                <a:latin typeface="Calibri"/>
              </a:rPr>
              <a:t>DL-MET3</a:t>
            </a:r>
          </a:p>
          <a:p>
            <a:pPr algn="ctr" defTabSz="342900">
              <a:lnSpc>
                <a:spcPts val="900"/>
              </a:lnSpc>
              <a:defRPr/>
            </a:pPr>
            <a:r>
              <a:rPr lang="en-US" sz="1050" b="1" dirty="0">
                <a:solidFill>
                  <a:prstClr val="black"/>
                </a:solidFill>
                <a:latin typeface="Calibri"/>
              </a:rPr>
              <a:t>ERA5</a:t>
            </a:r>
          </a:p>
        </p:txBody>
      </p:sp>
      <p:cxnSp>
        <p:nvCxnSpPr>
          <p:cNvPr id="81" name="Straight Arrow Connector 80">
            <a:extLst>
              <a:ext uri="{FF2B5EF4-FFF2-40B4-BE49-F238E27FC236}">
                <a16:creationId xmlns:a16="http://schemas.microsoft.com/office/drawing/2014/main" id="{7901A549-9D8E-0447-B0B7-C46228EDA940}"/>
              </a:ext>
            </a:extLst>
          </p:cNvPr>
          <p:cNvCxnSpPr>
            <a:cxnSpLocks/>
            <a:stCxn id="80" idx="0"/>
          </p:cNvCxnSpPr>
          <p:nvPr/>
        </p:nvCxnSpPr>
        <p:spPr>
          <a:xfrm flipH="1" flipV="1">
            <a:off x="5547658" y="3804110"/>
            <a:ext cx="659723" cy="361740"/>
          </a:xfrm>
          <a:prstGeom prst="straightConnector1">
            <a:avLst/>
          </a:prstGeom>
          <a:ln w="38100">
            <a:solidFill>
              <a:schemeClr val="tx1"/>
            </a:solidFill>
            <a:prstDash val="solid"/>
            <a:tailEnd type="triangle"/>
          </a:ln>
        </p:spPr>
        <p:style>
          <a:lnRef idx="2">
            <a:schemeClr val="accent1"/>
          </a:lnRef>
          <a:fillRef idx="0">
            <a:schemeClr val="accent1"/>
          </a:fillRef>
          <a:effectRef idx="1">
            <a:schemeClr val="accent1"/>
          </a:effectRef>
          <a:fontRef idx="minor">
            <a:schemeClr val="tx1"/>
          </a:fontRef>
        </p:style>
      </p:cxnSp>
      <p:cxnSp>
        <p:nvCxnSpPr>
          <p:cNvPr id="116" name="Straight Arrow Connector 115">
            <a:extLst>
              <a:ext uri="{FF2B5EF4-FFF2-40B4-BE49-F238E27FC236}">
                <a16:creationId xmlns:a16="http://schemas.microsoft.com/office/drawing/2014/main" id="{F822C00D-1A9D-7442-8DB4-311402213331}"/>
              </a:ext>
            </a:extLst>
          </p:cNvPr>
          <p:cNvCxnSpPr>
            <a:cxnSpLocks/>
          </p:cNvCxnSpPr>
          <p:nvPr/>
        </p:nvCxnSpPr>
        <p:spPr>
          <a:xfrm flipH="1">
            <a:off x="5800753" y="2082835"/>
            <a:ext cx="1725413" cy="1186148"/>
          </a:xfrm>
          <a:prstGeom prst="straightConnector1">
            <a:avLst/>
          </a:prstGeom>
          <a:ln w="38100">
            <a:solidFill>
              <a:schemeClr val="tx1"/>
            </a:solidFill>
            <a:headEnd type="none"/>
            <a:tailEnd type="triangle"/>
          </a:ln>
        </p:spPr>
        <p:style>
          <a:lnRef idx="2">
            <a:schemeClr val="accent1"/>
          </a:lnRef>
          <a:fillRef idx="0">
            <a:schemeClr val="accent1"/>
          </a:fillRef>
          <a:effectRef idx="1">
            <a:schemeClr val="accent1"/>
          </a:effectRef>
          <a:fontRef idx="minor">
            <a:schemeClr val="tx1"/>
          </a:fontRef>
        </p:style>
      </p:cxnSp>
      <p:sp>
        <p:nvSpPr>
          <p:cNvPr id="1032" name="TextBox 1031">
            <a:extLst>
              <a:ext uri="{FF2B5EF4-FFF2-40B4-BE49-F238E27FC236}">
                <a16:creationId xmlns:a16="http://schemas.microsoft.com/office/drawing/2014/main" id="{17BE60D9-FC81-DB46-B5E2-96E167C46B53}"/>
              </a:ext>
            </a:extLst>
          </p:cNvPr>
          <p:cNvSpPr txBox="1"/>
          <p:nvPr/>
        </p:nvSpPr>
        <p:spPr>
          <a:xfrm>
            <a:off x="6318271" y="3036384"/>
            <a:ext cx="1901835" cy="600164"/>
          </a:xfrm>
          <a:prstGeom prst="rect">
            <a:avLst/>
          </a:prstGeom>
          <a:noFill/>
        </p:spPr>
        <p:txBody>
          <a:bodyPr wrap="square" rtlCol="0">
            <a:spAutoFit/>
          </a:bodyPr>
          <a:lstStyle/>
          <a:p>
            <a:pPr defTabSz="342900">
              <a:defRPr/>
            </a:pPr>
            <a:r>
              <a:rPr lang="en-US" sz="825" b="1" dirty="0">
                <a:solidFill>
                  <a:prstClr val="black"/>
                </a:solidFill>
                <a:latin typeface="Calibri"/>
              </a:rPr>
              <a:t>IERS: Earth orientation ref, leap secs</a:t>
            </a:r>
          </a:p>
          <a:p>
            <a:pPr defTabSz="342900">
              <a:defRPr/>
            </a:pPr>
            <a:r>
              <a:rPr lang="en-US" sz="825" b="1" dirty="0">
                <a:solidFill>
                  <a:prstClr val="black"/>
                </a:solidFill>
                <a:latin typeface="Calibri"/>
              </a:rPr>
              <a:t>MET</a:t>
            </a:r>
            <a:r>
              <a:rPr lang="en-US" altLang="zh-CN" sz="825" b="1" dirty="0">
                <a:solidFill>
                  <a:prstClr val="black"/>
                </a:solidFill>
                <a:latin typeface="Calibri"/>
                <a:ea typeface="宋体" panose="02010600030101010101" pitchFamily="2" charset="-122"/>
              </a:rPr>
              <a:t>1(GEOS-FP)</a:t>
            </a:r>
            <a:r>
              <a:rPr lang="en-US" sz="825" b="1" dirty="0">
                <a:solidFill>
                  <a:prstClr val="black"/>
                </a:solidFill>
                <a:latin typeface="Calibri"/>
              </a:rPr>
              <a:t>: for L1-2, L2-3, L2-4</a:t>
            </a:r>
          </a:p>
          <a:p>
            <a:pPr defTabSz="342900">
              <a:defRPr/>
            </a:pPr>
            <a:r>
              <a:rPr lang="en-US" sz="825" b="1" dirty="0">
                <a:solidFill>
                  <a:prstClr val="black"/>
                </a:solidFill>
                <a:latin typeface="Calibri"/>
              </a:rPr>
              <a:t>MET</a:t>
            </a:r>
            <a:r>
              <a:rPr lang="en-US" altLang="zh-CN" sz="825" b="1" dirty="0">
                <a:solidFill>
                  <a:prstClr val="black"/>
                </a:solidFill>
                <a:latin typeface="Calibri"/>
                <a:ea typeface="宋体" panose="02010600030101010101" pitchFamily="2" charset="-122"/>
              </a:rPr>
              <a:t>2(GFS)</a:t>
            </a:r>
            <a:r>
              <a:rPr lang="en-US" sz="825" b="1" dirty="0">
                <a:solidFill>
                  <a:prstClr val="black"/>
                </a:solidFill>
                <a:latin typeface="Calibri"/>
              </a:rPr>
              <a:t>: for L2-4</a:t>
            </a:r>
          </a:p>
          <a:p>
            <a:pPr defTabSz="342900">
              <a:defRPr/>
            </a:pPr>
            <a:r>
              <a:rPr lang="en-US" sz="825" b="1" dirty="0">
                <a:solidFill>
                  <a:prstClr val="black"/>
                </a:solidFill>
                <a:latin typeface="Calibri"/>
              </a:rPr>
              <a:t>MET3(ERA5): for L2-4</a:t>
            </a:r>
          </a:p>
        </p:txBody>
      </p:sp>
    </p:spTree>
    <p:extLst>
      <p:ext uri="{BB962C8B-B14F-4D97-AF65-F5344CB8AC3E}">
        <p14:creationId xmlns:p14="http://schemas.microsoft.com/office/powerpoint/2010/main" val="30936932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4428"/>
            <a:ext cx="9144000" cy="659102"/>
          </a:xfrm>
        </p:spPr>
        <p:txBody>
          <a:bodyPr>
            <a:noAutofit/>
          </a:bodyPr>
          <a:lstStyle/>
          <a:p>
            <a:r>
              <a:rPr lang="en-US" sz="2100" dirty="0">
                <a:ea typeface="+mn-ea"/>
              </a:rPr>
              <a:t>Algorithm Development Strategy</a:t>
            </a:r>
            <a:br>
              <a:rPr lang="en-US" sz="2100" dirty="0">
                <a:ea typeface="+mn-ea"/>
              </a:rPr>
            </a:br>
            <a:r>
              <a:rPr lang="en-US" sz="2100" dirty="0">
                <a:ea typeface="+mn-ea"/>
              </a:rPr>
              <a:t>MethaneAIR &amp; OSSE</a:t>
            </a:r>
          </a:p>
        </p:txBody>
      </p:sp>
      <p:sp>
        <p:nvSpPr>
          <p:cNvPr id="4" name="Rectangle 3">
            <a:extLst>
              <a:ext uri="{FF2B5EF4-FFF2-40B4-BE49-F238E27FC236}">
                <a16:creationId xmlns:a16="http://schemas.microsoft.com/office/drawing/2014/main" id="{CE30701F-7B28-AF45-9339-9928D2418C75}"/>
              </a:ext>
            </a:extLst>
          </p:cNvPr>
          <p:cNvSpPr/>
          <p:nvPr/>
        </p:nvSpPr>
        <p:spPr>
          <a:xfrm>
            <a:off x="47065" y="757466"/>
            <a:ext cx="9049870" cy="1323439"/>
          </a:xfrm>
          <a:prstGeom prst="rect">
            <a:avLst/>
          </a:prstGeom>
        </p:spPr>
        <p:txBody>
          <a:bodyPr wrap="square">
            <a:spAutoFit/>
          </a:bodyPr>
          <a:lstStyle/>
          <a:p>
            <a:pPr marL="257175" indent="-257175" algn="just">
              <a:buFont typeface="Arial" panose="020B0604020202020204" pitchFamily="34" charset="0"/>
              <a:buChar char="•"/>
            </a:pPr>
            <a:r>
              <a:rPr lang="en-US" sz="1600" b="1" dirty="0">
                <a:solidFill>
                  <a:srgbClr val="000000"/>
                </a:solidFill>
                <a:latin typeface="Times New Roman" panose="02020603050405020304" pitchFamily="18" charset="0"/>
                <a:ea typeface="SimSun" panose="02010600030101010101" pitchFamily="2" charset="-122"/>
                <a:cs typeface="Times New Roman" panose="02020603050405020304" pitchFamily="18" charset="0"/>
              </a:rPr>
              <a:t>Use MethaneAIR to develop/mature MethaneSAT algorithms, in advance before launch, significantly reduce algorithm risk, and accelerate release of MethaneSAT data products. </a:t>
            </a:r>
          </a:p>
          <a:p>
            <a:pPr marL="257175" indent="-257175" algn="just">
              <a:buFont typeface="Arial" panose="020B0604020202020204" pitchFamily="34" charset="0"/>
              <a:buChar char="•"/>
            </a:pPr>
            <a:r>
              <a:rPr lang="en-US" sz="1600" b="1" dirty="0">
                <a:solidFill>
                  <a:srgbClr val="000000"/>
                </a:solidFill>
                <a:latin typeface="Times New Roman" panose="02020603050405020304" pitchFamily="18" charset="0"/>
                <a:ea typeface="SimSun" panose="02010600030101010101" pitchFamily="2" charset="-122"/>
                <a:cs typeface="Times New Roman" panose="02020603050405020304" pitchFamily="18" charset="0"/>
              </a:rPr>
              <a:t>Use Observing System Simulation Experiments (OSSEs) to evaluate algorithm performance and various underlying details allows us to improve, refine and optimize L1-2 and L3-4 Algorithms</a:t>
            </a:r>
          </a:p>
          <a:p>
            <a:pPr marL="257175" indent="-257175" algn="just">
              <a:buFont typeface="Arial" panose="020B0604020202020204" pitchFamily="34" charset="0"/>
              <a:buChar char="•"/>
            </a:pPr>
            <a:r>
              <a:rPr lang="en-US" sz="1600" b="1" dirty="0">
                <a:solidFill>
                  <a:srgbClr val="000000"/>
                </a:solidFill>
                <a:latin typeface="Times New Roman" panose="02020603050405020304" pitchFamily="18" charset="0"/>
                <a:ea typeface="SimSun" panose="02010600030101010101" pitchFamily="2" charset="-122"/>
                <a:cs typeface="Times New Roman" panose="02020603050405020304" pitchFamily="18" charset="0"/>
              </a:rPr>
              <a:t>End-to-end (L0-L4) testing with OSSE using the operational cloud SDPC.</a:t>
            </a:r>
          </a:p>
        </p:txBody>
      </p:sp>
      <p:pic>
        <p:nvPicPr>
          <p:cNvPr id="42" name="Picture 41">
            <a:extLst>
              <a:ext uri="{FF2B5EF4-FFF2-40B4-BE49-F238E27FC236}">
                <a16:creationId xmlns:a16="http://schemas.microsoft.com/office/drawing/2014/main" id="{B0D25B22-ADCF-0045-9C50-AAC4DAEACC2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0706" y="2039338"/>
            <a:ext cx="5917465" cy="3104162"/>
          </a:xfrm>
          <a:prstGeom prst="rect">
            <a:avLst/>
          </a:prstGeom>
        </p:spPr>
      </p:pic>
      <p:sp>
        <p:nvSpPr>
          <p:cNvPr id="3" name="TextBox 2">
            <a:extLst>
              <a:ext uri="{FF2B5EF4-FFF2-40B4-BE49-F238E27FC236}">
                <a16:creationId xmlns:a16="http://schemas.microsoft.com/office/drawing/2014/main" id="{89C7A015-4300-D54F-B629-340577194E65}"/>
              </a:ext>
            </a:extLst>
          </p:cNvPr>
          <p:cNvSpPr txBox="1"/>
          <p:nvPr/>
        </p:nvSpPr>
        <p:spPr>
          <a:xfrm>
            <a:off x="7026089" y="2898223"/>
            <a:ext cx="2080118" cy="954107"/>
          </a:xfrm>
          <a:prstGeom prst="rect">
            <a:avLst/>
          </a:prstGeom>
          <a:noFill/>
        </p:spPr>
        <p:txBody>
          <a:bodyPr wrap="square" rtlCol="0">
            <a:spAutoFit/>
          </a:bodyPr>
          <a:lstStyle/>
          <a:p>
            <a:r>
              <a:rPr lang="en-US" sz="2000" b="1" dirty="0"/>
              <a:t>OSSE Framework</a:t>
            </a:r>
          </a:p>
          <a:p>
            <a:endParaRPr lang="en-US" dirty="0"/>
          </a:p>
          <a:p>
            <a:pPr algn="ctr"/>
            <a:r>
              <a:rPr lang="en-US" dirty="0"/>
              <a:t>Amir </a:t>
            </a:r>
            <a:r>
              <a:rPr lang="en-US" dirty="0" err="1"/>
              <a:t>Souri</a:t>
            </a:r>
            <a:endParaRPr lang="en-US" dirty="0"/>
          </a:p>
        </p:txBody>
      </p:sp>
    </p:spTree>
    <p:extLst>
      <p:ext uri="{BB962C8B-B14F-4D97-AF65-F5344CB8AC3E}">
        <p14:creationId xmlns:p14="http://schemas.microsoft.com/office/powerpoint/2010/main" val="7060823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4">
            <a:extLst>
              <a:ext uri="{FF2B5EF4-FFF2-40B4-BE49-F238E27FC236}">
                <a16:creationId xmlns:a16="http://schemas.microsoft.com/office/drawing/2014/main" id="{57C5E466-BB48-2646-9A1B-74E169ABE554}"/>
              </a:ext>
            </a:extLst>
          </p:cNvPr>
          <p:cNvPicPr>
            <a:picLocks noChangeAspect="1"/>
          </p:cNvPicPr>
          <p:nvPr/>
        </p:nvPicPr>
        <p:blipFill>
          <a:blip r:embed="rId3"/>
          <a:stretch>
            <a:fillRect/>
          </a:stretch>
        </p:blipFill>
        <p:spPr>
          <a:xfrm>
            <a:off x="0" y="608624"/>
            <a:ext cx="4607555" cy="2989635"/>
          </a:xfrm>
          <a:prstGeom prst="rect">
            <a:avLst/>
          </a:prstGeom>
        </p:spPr>
      </p:pic>
      <p:sp>
        <p:nvSpPr>
          <p:cNvPr id="10" name="TextBox 9">
            <a:extLst>
              <a:ext uri="{FF2B5EF4-FFF2-40B4-BE49-F238E27FC236}">
                <a16:creationId xmlns:a16="http://schemas.microsoft.com/office/drawing/2014/main" id="{679D3A17-80C8-DF41-9CCB-E53C8B02D276}"/>
              </a:ext>
            </a:extLst>
          </p:cNvPr>
          <p:cNvSpPr txBox="1"/>
          <p:nvPr/>
        </p:nvSpPr>
        <p:spPr>
          <a:xfrm>
            <a:off x="116734" y="3704631"/>
            <a:ext cx="4798978" cy="1077218"/>
          </a:xfrm>
          <a:prstGeom prst="rect">
            <a:avLst/>
          </a:prstGeom>
          <a:noFill/>
        </p:spPr>
        <p:txBody>
          <a:bodyPr wrap="square" rtlCol="0">
            <a:spAutoFit/>
          </a:bodyPr>
          <a:lstStyle/>
          <a:p>
            <a:r>
              <a:rPr lang="en-US" sz="1600" dirty="0"/>
              <a:t>The O</a:t>
            </a:r>
            <a:r>
              <a:rPr lang="en-US" sz="1600" baseline="-25000" dirty="0"/>
              <a:t>2</a:t>
            </a:r>
            <a:r>
              <a:rPr lang="en-US" sz="1600" dirty="0"/>
              <a:t> proxy reveals a higher precision (18 ppbv at 100×400 m</a:t>
            </a:r>
            <a:r>
              <a:rPr lang="en-US" sz="1600" baseline="30000" dirty="0"/>
              <a:t>2</a:t>
            </a:r>
            <a:r>
              <a:rPr lang="en-US" sz="1600" dirty="0"/>
              <a:t>) and a lower bias (&lt;1%) under specific aerosol conditions relative to the CO</a:t>
            </a:r>
            <a:r>
              <a:rPr lang="en-US" sz="1600" baseline="-25000" dirty="0"/>
              <a:t>2</a:t>
            </a:r>
            <a:r>
              <a:rPr lang="en-US" sz="1600" dirty="0"/>
              <a:t> proxy (26 ppbv at 100×400 m</a:t>
            </a:r>
            <a:r>
              <a:rPr lang="en-US" sz="1600" baseline="30000" dirty="0"/>
              <a:t>2</a:t>
            </a:r>
            <a:r>
              <a:rPr lang="en-US" sz="1600" dirty="0"/>
              <a:t>, 3% bias). </a:t>
            </a:r>
            <a:endParaRPr lang="en-US" sz="3200" dirty="0"/>
          </a:p>
        </p:txBody>
      </p:sp>
      <p:grpSp>
        <p:nvGrpSpPr>
          <p:cNvPr id="13" name="Group 12">
            <a:extLst>
              <a:ext uri="{FF2B5EF4-FFF2-40B4-BE49-F238E27FC236}">
                <a16:creationId xmlns:a16="http://schemas.microsoft.com/office/drawing/2014/main" id="{2E538F20-D222-8E4D-B425-D15CFF62324A}"/>
              </a:ext>
            </a:extLst>
          </p:cNvPr>
          <p:cNvGrpSpPr/>
          <p:nvPr/>
        </p:nvGrpSpPr>
        <p:grpSpPr>
          <a:xfrm>
            <a:off x="4915712" y="247749"/>
            <a:ext cx="3553374" cy="3711384"/>
            <a:chOff x="5068112" y="616084"/>
            <a:chExt cx="3553374" cy="3711384"/>
          </a:xfrm>
        </p:grpSpPr>
        <p:pic>
          <p:nvPicPr>
            <p:cNvPr id="11" name="Picture 10">
              <a:extLst>
                <a:ext uri="{FF2B5EF4-FFF2-40B4-BE49-F238E27FC236}">
                  <a16:creationId xmlns:a16="http://schemas.microsoft.com/office/drawing/2014/main" id="{571FA3FC-9496-864A-BDA0-CD08A9892AAC}"/>
                </a:ext>
              </a:extLst>
            </p:cNvPr>
            <p:cNvPicPr>
              <a:picLocks noChangeAspect="1"/>
            </p:cNvPicPr>
            <p:nvPr/>
          </p:nvPicPr>
          <p:blipFill>
            <a:blip r:embed="rId4"/>
            <a:stretch>
              <a:fillRect/>
            </a:stretch>
          </p:blipFill>
          <p:spPr>
            <a:xfrm>
              <a:off x="5068112" y="616084"/>
              <a:ext cx="3553374" cy="1869195"/>
            </a:xfrm>
            <a:prstGeom prst="rect">
              <a:avLst/>
            </a:prstGeom>
          </p:spPr>
        </p:pic>
        <p:pic>
          <p:nvPicPr>
            <p:cNvPr id="12" name="Content Placeholder 4">
              <a:extLst>
                <a:ext uri="{FF2B5EF4-FFF2-40B4-BE49-F238E27FC236}">
                  <a16:creationId xmlns:a16="http://schemas.microsoft.com/office/drawing/2014/main" id="{F0BDC483-0F8A-AE46-963C-607812A650B6}"/>
                </a:ext>
              </a:extLst>
            </p:cNvPr>
            <p:cNvPicPr>
              <a:picLocks noChangeAspect="1"/>
            </p:cNvPicPr>
            <p:nvPr/>
          </p:nvPicPr>
          <p:blipFill>
            <a:blip r:embed="rId5"/>
            <a:stretch>
              <a:fillRect/>
            </a:stretch>
          </p:blipFill>
          <p:spPr>
            <a:xfrm>
              <a:off x="5068112" y="2485280"/>
              <a:ext cx="3553374" cy="1842188"/>
            </a:xfrm>
            <a:prstGeom prst="rect">
              <a:avLst/>
            </a:prstGeom>
          </p:spPr>
        </p:pic>
      </p:grpSp>
      <p:sp>
        <p:nvSpPr>
          <p:cNvPr id="14" name="TextBox 13">
            <a:extLst>
              <a:ext uri="{FF2B5EF4-FFF2-40B4-BE49-F238E27FC236}">
                <a16:creationId xmlns:a16="http://schemas.microsoft.com/office/drawing/2014/main" id="{40885734-5F74-2F4C-9301-0F602672E514}"/>
              </a:ext>
            </a:extLst>
          </p:cNvPr>
          <p:cNvSpPr txBox="1"/>
          <p:nvPr/>
        </p:nvSpPr>
        <p:spPr>
          <a:xfrm>
            <a:off x="4915712" y="3950852"/>
            <a:ext cx="3919540" cy="830997"/>
          </a:xfrm>
          <a:prstGeom prst="rect">
            <a:avLst/>
          </a:prstGeom>
          <a:noFill/>
        </p:spPr>
        <p:txBody>
          <a:bodyPr wrap="square" rtlCol="0">
            <a:spAutoFit/>
          </a:bodyPr>
          <a:lstStyle/>
          <a:p>
            <a:r>
              <a:rPr lang="en-US" sz="1600" dirty="0"/>
              <a:t>The advantage of the CO</a:t>
            </a:r>
            <a:r>
              <a:rPr lang="en-US" sz="1600" baseline="-25000" dirty="0"/>
              <a:t>2</a:t>
            </a:r>
            <a:r>
              <a:rPr lang="en-US" sz="1600" dirty="0"/>
              <a:t> proxy is less sensitivity to dust particle interference compared to the O</a:t>
            </a:r>
            <a:r>
              <a:rPr lang="en-US" sz="1600" baseline="-25000" dirty="0"/>
              <a:t>2</a:t>
            </a:r>
            <a:r>
              <a:rPr lang="en-US" sz="1600" dirty="0"/>
              <a:t> proxy. </a:t>
            </a:r>
          </a:p>
        </p:txBody>
      </p:sp>
      <p:sp>
        <p:nvSpPr>
          <p:cNvPr id="15" name="TextBox 14">
            <a:extLst>
              <a:ext uri="{FF2B5EF4-FFF2-40B4-BE49-F238E27FC236}">
                <a16:creationId xmlns:a16="http://schemas.microsoft.com/office/drawing/2014/main" id="{721260CC-41EB-DC45-B22D-21E0F09B9840}"/>
              </a:ext>
            </a:extLst>
          </p:cNvPr>
          <p:cNvSpPr txBox="1"/>
          <p:nvPr/>
        </p:nvSpPr>
        <p:spPr>
          <a:xfrm>
            <a:off x="8047209" y="4504850"/>
            <a:ext cx="1096791" cy="276999"/>
          </a:xfrm>
          <a:prstGeom prst="rect">
            <a:avLst/>
          </a:prstGeom>
          <a:noFill/>
        </p:spPr>
        <p:txBody>
          <a:bodyPr wrap="square" rtlCol="0">
            <a:spAutoFit/>
          </a:bodyPr>
          <a:lstStyle/>
          <a:p>
            <a:r>
              <a:rPr lang="en-US" sz="1200" b="0" i="0" dirty="0">
                <a:solidFill>
                  <a:srgbClr val="202124"/>
                </a:solidFill>
                <a:effectLst/>
                <a:latin typeface="Google Sans"/>
              </a:rPr>
              <a:t>Amir </a:t>
            </a:r>
            <a:r>
              <a:rPr lang="en-US" sz="1200" b="0" i="0" dirty="0" err="1">
                <a:solidFill>
                  <a:srgbClr val="202124"/>
                </a:solidFill>
                <a:effectLst/>
                <a:latin typeface="Google Sans"/>
              </a:rPr>
              <a:t>Souri</a:t>
            </a:r>
            <a:endParaRPr lang="en-US" sz="1200" dirty="0"/>
          </a:p>
        </p:txBody>
      </p:sp>
    </p:spTree>
    <p:extLst>
      <p:ext uri="{BB962C8B-B14F-4D97-AF65-F5344CB8AC3E}">
        <p14:creationId xmlns:p14="http://schemas.microsoft.com/office/powerpoint/2010/main" val="195246228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446DA059-7535-42DB-849D-0410D367BECC}"/>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417310" y="859271"/>
            <a:ext cx="2450493" cy="2009868"/>
          </a:xfrm>
          <a:prstGeom prst="rect">
            <a:avLst/>
          </a:prstGeom>
          <a:noFill/>
          <a:extLst>
            <a:ext uri="{909E8E84-426E-40DD-AFC4-6F175D3DCCD1}">
              <a14:hiddenFill xmlns:a14="http://schemas.microsoft.com/office/drawing/2010/main">
                <a:solidFill>
                  <a:srgbClr val="FFFFFF"/>
                </a:solidFill>
              </a14:hiddenFill>
            </a:ext>
          </a:extLst>
        </p:spPr>
      </p:pic>
      <p:grpSp>
        <p:nvGrpSpPr>
          <p:cNvPr id="18" name="Group 17">
            <a:extLst>
              <a:ext uri="{FF2B5EF4-FFF2-40B4-BE49-F238E27FC236}">
                <a16:creationId xmlns:a16="http://schemas.microsoft.com/office/drawing/2014/main" id="{3925ECFF-0BA7-4AD8-9D62-DB61FD3B5BD2}"/>
              </a:ext>
            </a:extLst>
          </p:cNvPr>
          <p:cNvGrpSpPr/>
          <p:nvPr/>
        </p:nvGrpSpPr>
        <p:grpSpPr>
          <a:xfrm>
            <a:off x="7244609" y="3260758"/>
            <a:ext cx="1491593" cy="1034988"/>
            <a:chOff x="7028187" y="3606510"/>
            <a:chExt cx="1491593" cy="1034989"/>
          </a:xfrm>
        </p:grpSpPr>
        <p:sp>
          <p:nvSpPr>
            <p:cNvPr id="19" name="TextBox 18">
              <a:extLst>
                <a:ext uri="{FF2B5EF4-FFF2-40B4-BE49-F238E27FC236}">
                  <a16:creationId xmlns:a16="http://schemas.microsoft.com/office/drawing/2014/main" id="{A524813F-4E4E-4FBA-942A-8D42608CDC42}"/>
                </a:ext>
              </a:extLst>
            </p:cNvPr>
            <p:cNvSpPr txBox="1"/>
            <p:nvPr/>
          </p:nvSpPr>
          <p:spPr>
            <a:xfrm>
              <a:off x="7375639" y="3606510"/>
              <a:ext cx="978153" cy="338554"/>
            </a:xfrm>
            <a:prstGeom prst="rect">
              <a:avLst/>
            </a:prstGeom>
            <a:noFill/>
          </p:spPr>
          <p:txBody>
            <a:bodyPr wrap="none" rtlCol="0">
              <a:spAutoFit/>
            </a:bodyPr>
            <a:lstStyle/>
            <a:p>
              <a:pPr algn="ctr"/>
              <a:r>
                <a:rPr lang="en-US" sz="800" dirty="0">
                  <a:latin typeface="Arial" panose="020B0604020202020204" pitchFamily="34" charset="0"/>
                  <a:cs typeface="Arial" panose="020B0604020202020204" pitchFamily="34" charset="0"/>
                </a:rPr>
                <a:t>~ 5 x 25 m “pixel”</a:t>
              </a:r>
              <a:br>
                <a:rPr lang="en-US" sz="800" dirty="0">
                  <a:latin typeface="Arial" panose="020B0604020202020204" pitchFamily="34" charset="0"/>
                  <a:cs typeface="Arial" panose="020B0604020202020204" pitchFamily="34" charset="0"/>
                </a:rPr>
              </a:br>
              <a:r>
                <a:rPr lang="en-US" sz="800" dirty="0">
                  <a:latin typeface="Arial" panose="020B0604020202020204" pitchFamily="34" charset="0"/>
                  <a:cs typeface="Arial" panose="020B0604020202020204" pitchFamily="34" charset="0"/>
                </a:rPr>
                <a:t>    size on ground</a:t>
              </a:r>
            </a:p>
          </p:txBody>
        </p:sp>
        <p:cxnSp>
          <p:nvCxnSpPr>
            <p:cNvPr id="20" name="Straight Arrow Connector 19">
              <a:extLst>
                <a:ext uri="{FF2B5EF4-FFF2-40B4-BE49-F238E27FC236}">
                  <a16:creationId xmlns:a16="http://schemas.microsoft.com/office/drawing/2014/main" id="{9B568930-16E5-4D98-85AC-B68FC76394CE}"/>
                </a:ext>
              </a:extLst>
            </p:cNvPr>
            <p:cNvCxnSpPr>
              <a:cxnSpLocks/>
            </p:cNvCxnSpPr>
            <p:nvPr/>
          </p:nvCxnSpPr>
          <p:spPr>
            <a:xfrm flipV="1">
              <a:off x="7637871" y="4186686"/>
              <a:ext cx="881909" cy="417636"/>
            </a:xfrm>
            <a:prstGeom prst="straightConnector1">
              <a:avLst/>
            </a:prstGeom>
            <a:ln>
              <a:solidFill>
                <a:schemeClr val="tx1"/>
              </a:solidFill>
              <a:headEnd type="stealth" w="sm" len="sm"/>
              <a:tailEnd type="stealth" w="sm" len="sm"/>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597E01E7-5B8F-4267-A03A-90FF0576FE15}"/>
                </a:ext>
              </a:extLst>
            </p:cNvPr>
            <p:cNvCxnSpPr>
              <a:cxnSpLocks/>
            </p:cNvCxnSpPr>
            <p:nvPr/>
          </p:nvCxnSpPr>
          <p:spPr>
            <a:xfrm>
              <a:off x="7462707" y="4400845"/>
              <a:ext cx="52319" cy="122726"/>
            </a:xfrm>
            <a:prstGeom prst="straightConnector1">
              <a:avLst/>
            </a:prstGeom>
            <a:ln>
              <a:solidFill>
                <a:schemeClr val="tx1"/>
              </a:solidFill>
              <a:headEnd type="stealth" w="sm" len="sm"/>
              <a:tailEnd type="stealth" w="sm" len="sm"/>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07EAA523-A64C-45E5-B5B3-2301B1A2B6DC}"/>
                </a:ext>
              </a:extLst>
            </p:cNvPr>
            <p:cNvSpPr txBox="1"/>
            <p:nvPr/>
          </p:nvSpPr>
          <p:spPr>
            <a:xfrm rot="20100000">
              <a:off x="7778218" y="4426055"/>
              <a:ext cx="495649" cy="215444"/>
            </a:xfrm>
            <a:prstGeom prst="rect">
              <a:avLst/>
            </a:prstGeom>
            <a:noFill/>
          </p:spPr>
          <p:txBody>
            <a:bodyPr wrap="none" rtlCol="0">
              <a:spAutoFit/>
            </a:bodyPr>
            <a:lstStyle/>
            <a:p>
              <a:r>
                <a:rPr lang="en-US" sz="800" dirty="0">
                  <a:latin typeface="Arial" panose="020B0604020202020204" pitchFamily="34" charset="0"/>
                  <a:cs typeface="Arial" panose="020B0604020202020204" pitchFamily="34" charset="0"/>
                </a:rPr>
                <a:t>~ 5 km</a:t>
              </a:r>
            </a:p>
          </p:txBody>
        </p:sp>
        <p:sp>
          <p:nvSpPr>
            <p:cNvPr id="23" name="TextBox 22">
              <a:extLst>
                <a:ext uri="{FF2B5EF4-FFF2-40B4-BE49-F238E27FC236}">
                  <a16:creationId xmlns:a16="http://schemas.microsoft.com/office/drawing/2014/main" id="{EDB6B821-4AAD-4094-83D7-EEC8455826B8}"/>
                </a:ext>
              </a:extLst>
            </p:cNvPr>
            <p:cNvSpPr txBox="1"/>
            <p:nvPr/>
          </p:nvSpPr>
          <p:spPr>
            <a:xfrm>
              <a:off x="7028187" y="4366003"/>
              <a:ext cx="502061" cy="215444"/>
            </a:xfrm>
            <a:prstGeom prst="rect">
              <a:avLst/>
            </a:prstGeom>
            <a:noFill/>
            <a:ln>
              <a:noFill/>
            </a:ln>
          </p:spPr>
          <p:txBody>
            <a:bodyPr wrap="none" rtlCol="0">
              <a:spAutoFit/>
            </a:bodyPr>
            <a:lstStyle/>
            <a:p>
              <a:r>
                <a:rPr lang="en-US" sz="800" dirty="0">
                  <a:latin typeface="Arial" panose="020B0604020202020204" pitchFamily="34" charset="0"/>
                  <a:cs typeface="Arial" panose="020B0604020202020204" pitchFamily="34" charset="0"/>
                </a:rPr>
                <a:t>~ 25 m</a:t>
              </a:r>
            </a:p>
          </p:txBody>
        </p:sp>
        <p:sp>
          <p:nvSpPr>
            <p:cNvPr id="24" name="Rectangle 23">
              <a:extLst>
                <a:ext uri="{FF2B5EF4-FFF2-40B4-BE49-F238E27FC236}">
                  <a16:creationId xmlns:a16="http://schemas.microsoft.com/office/drawing/2014/main" id="{CF087F93-578B-4446-9786-649B154CCD9E}"/>
                </a:ext>
              </a:extLst>
            </p:cNvPr>
            <p:cNvSpPr/>
            <p:nvPr/>
          </p:nvSpPr>
          <p:spPr>
            <a:xfrm rot="20092750">
              <a:off x="7508295" y="4153024"/>
              <a:ext cx="1003122" cy="132011"/>
            </a:xfrm>
            <a:prstGeom prst="rect">
              <a:avLst/>
            </a:prstGeom>
            <a:solidFill>
              <a:srgbClr val="B2B2B2">
                <a:alpha val="20000"/>
              </a:srgbClr>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cs typeface="Arial" panose="020B0604020202020204" pitchFamily="34" charset="0"/>
              </a:endParaRPr>
            </a:p>
          </p:txBody>
        </p:sp>
        <p:sp>
          <p:nvSpPr>
            <p:cNvPr id="25" name="Freeform: Shape 24">
              <a:extLst>
                <a:ext uri="{FF2B5EF4-FFF2-40B4-BE49-F238E27FC236}">
                  <a16:creationId xmlns:a16="http://schemas.microsoft.com/office/drawing/2014/main" id="{A81D918D-CD61-4BBE-9CA5-2201BCF80F12}"/>
                </a:ext>
              </a:extLst>
            </p:cNvPr>
            <p:cNvSpPr/>
            <p:nvPr/>
          </p:nvSpPr>
          <p:spPr>
            <a:xfrm rot="6431081" flipV="1">
              <a:off x="7582631" y="4061645"/>
              <a:ext cx="378324" cy="77529"/>
            </a:xfrm>
            <a:custGeom>
              <a:avLst/>
              <a:gdLst>
                <a:gd name="connsiteX0" fmla="*/ 825572 w 825572"/>
                <a:gd name="connsiteY0" fmla="*/ 167815 h 167815"/>
                <a:gd name="connsiteX1" fmla="*/ 647917 w 825572"/>
                <a:gd name="connsiteY1" fmla="*/ 21511 h 167815"/>
                <a:gd name="connsiteX2" fmla="*/ 423236 w 825572"/>
                <a:gd name="connsiteY2" fmla="*/ 11060 h 167815"/>
                <a:gd name="connsiteX3" fmla="*/ 271707 w 825572"/>
                <a:gd name="connsiteY3" fmla="*/ 120788 h 167815"/>
                <a:gd name="connsiteX4" fmla="*/ 0 w 825572"/>
                <a:gd name="connsiteY4" fmla="*/ 131239 h 167815"/>
                <a:gd name="connsiteX0" fmla="*/ 825572 w 825572"/>
                <a:gd name="connsiteY0" fmla="*/ 169409 h 169409"/>
                <a:gd name="connsiteX1" fmla="*/ 647917 w 825572"/>
                <a:gd name="connsiteY1" fmla="*/ 23105 h 169409"/>
                <a:gd name="connsiteX2" fmla="*/ 468480 w 825572"/>
                <a:gd name="connsiteY2" fmla="*/ 10273 h 169409"/>
                <a:gd name="connsiteX3" fmla="*/ 271707 w 825572"/>
                <a:gd name="connsiteY3" fmla="*/ 122382 h 169409"/>
                <a:gd name="connsiteX4" fmla="*/ 0 w 825572"/>
                <a:gd name="connsiteY4" fmla="*/ 132833 h 169409"/>
                <a:gd name="connsiteX0" fmla="*/ 823191 w 823191"/>
                <a:gd name="connsiteY0" fmla="*/ 169409 h 169409"/>
                <a:gd name="connsiteX1" fmla="*/ 645536 w 823191"/>
                <a:gd name="connsiteY1" fmla="*/ 23105 h 169409"/>
                <a:gd name="connsiteX2" fmla="*/ 466099 w 823191"/>
                <a:gd name="connsiteY2" fmla="*/ 10273 h 169409"/>
                <a:gd name="connsiteX3" fmla="*/ 269326 w 823191"/>
                <a:gd name="connsiteY3" fmla="*/ 122382 h 169409"/>
                <a:gd name="connsiteX4" fmla="*/ 0 w 823191"/>
                <a:gd name="connsiteY4" fmla="*/ 94733 h 169409"/>
                <a:gd name="connsiteX0" fmla="*/ 823191 w 823191"/>
                <a:gd name="connsiteY0" fmla="*/ 169409 h 169409"/>
                <a:gd name="connsiteX1" fmla="*/ 645536 w 823191"/>
                <a:gd name="connsiteY1" fmla="*/ 23105 h 169409"/>
                <a:gd name="connsiteX2" fmla="*/ 466099 w 823191"/>
                <a:gd name="connsiteY2" fmla="*/ 10273 h 169409"/>
                <a:gd name="connsiteX3" fmla="*/ 269326 w 823191"/>
                <a:gd name="connsiteY3" fmla="*/ 122382 h 169409"/>
                <a:gd name="connsiteX4" fmla="*/ 127404 w 823191"/>
                <a:gd name="connsiteY4" fmla="*/ 113742 h 169409"/>
                <a:gd name="connsiteX5" fmla="*/ 0 w 823191"/>
                <a:gd name="connsiteY5" fmla="*/ 94733 h 169409"/>
                <a:gd name="connsiteX0" fmla="*/ 823191 w 823191"/>
                <a:gd name="connsiteY0" fmla="*/ 169409 h 169409"/>
                <a:gd name="connsiteX1" fmla="*/ 645536 w 823191"/>
                <a:gd name="connsiteY1" fmla="*/ 23105 h 169409"/>
                <a:gd name="connsiteX2" fmla="*/ 466099 w 823191"/>
                <a:gd name="connsiteY2" fmla="*/ 10273 h 169409"/>
                <a:gd name="connsiteX3" fmla="*/ 269326 w 823191"/>
                <a:gd name="connsiteY3" fmla="*/ 122382 h 169409"/>
                <a:gd name="connsiteX4" fmla="*/ 127404 w 823191"/>
                <a:gd name="connsiteY4" fmla="*/ 130411 h 169409"/>
                <a:gd name="connsiteX5" fmla="*/ 0 w 823191"/>
                <a:gd name="connsiteY5" fmla="*/ 94733 h 1694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3191" h="169409">
                  <a:moveTo>
                    <a:pt x="823191" y="169409"/>
                  </a:moveTo>
                  <a:cubicBezTo>
                    <a:pt x="767891" y="109320"/>
                    <a:pt x="705051" y="49628"/>
                    <a:pt x="645536" y="23105"/>
                  </a:cubicBezTo>
                  <a:cubicBezTo>
                    <a:pt x="586021" y="-3418"/>
                    <a:pt x="528801" y="-6273"/>
                    <a:pt x="466099" y="10273"/>
                  </a:cubicBezTo>
                  <a:cubicBezTo>
                    <a:pt x="403397" y="26819"/>
                    <a:pt x="325775" y="102359"/>
                    <a:pt x="269326" y="122382"/>
                  </a:cubicBezTo>
                  <a:cubicBezTo>
                    <a:pt x="212877" y="142405"/>
                    <a:pt x="172292" y="135019"/>
                    <a:pt x="127404" y="130411"/>
                  </a:cubicBezTo>
                  <a:cubicBezTo>
                    <a:pt x="82516" y="125803"/>
                    <a:pt x="21234" y="97901"/>
                    <a:pt x="0" y="94733"/>
                  </a:cubicBezTo>
                </a:path>
              </a:pathLst>
            </a:cu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cs typeface="Arial" panose="020B0604020202020204" pitchFamily="34" charset="0"/>
              </a:endParaRPr>
            </a:p>
          </p:txBody>
        </p:sp>
        <p:sp>
          <p:nvSpPr>
            <p:cNvPr id="26" name="Rectangle 25">
              <a:extLst>
                <a:ext uri="{FF2B5EF4-FFF2-40B4-BE49-F238E27FC236}">
                  <a16:creationId xmlns:a16="http://schemas.microsoft.com/office/drawing/2014/main" id="{914878BE-13E6-4E60-A5CB-270338FBB1BB}"/>
                </a:ext>
              </a:extLst>
            </p:cNvPr>
            <p:cNvSpPr/>
            <p:nvPr/>
          </p:nvSpPr>
          <p:spPr>
            <a:xfrm rot="20092750">
              <a:off x="7729346" y="4257920"/>
              <a:ext cx="112678" cy="132011"/>
            </a:xfrm>
            <a:prstGeom prst="rect">
              <a:avLst/>
            </a:prstGeom>
            <a:solidFill>
              <a:schemeClr val="tx1">
                <a:lumMod val="75000"/>
                <a:lumOff val="25000"/>
                <a:alpha val="50196"/>
              </a:schemeClr>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cs typeface="Arial" panose="020B0604020202020204" pitchFamily="34" charset="0"/>
              </a:endParaRPr>
            </a:p>
          </p:txBody>
        </p:sp>
      </p:grpSp>
      <p:pic>
        <p:nvPicPr>
          <p:cNvPr id="15" name="Picture 14" descr="An aerial view of a city&#10;&#10;Description automatically generated with medium confidence">
            <a:extLst>
              <a:ext uri="{FF2B5EF4-FFF2-40B4-BE49-F238E27FC236}">
                <a16:creationId xmlns:a16="http://schemas.microsoft.com/office/drawing/2014/main" id="{5E796069-DB6F-4EC1-8BDB-A09AF7B13D5D}"/>
              </a:ext>
            </a:extLst>
          </p:cNvPr>
          <p:cNvPicPr>
            <a:picLocks noChangeAspect="1"/>
          </p:cNvPicPr>
          <p:nvPr/>
        </p:nvPicPr>
        <p:blipFill rotWithShape="1">
          <a:blip r:embed="rId4">
            <a:extLst>
              <a:ext uri="{28A0092B-C50C-407E-A947-70E740481C1C}">
                <a14:useLocalDpi xmlns:a14="http://schemas.microsoft.com/office/drawing/2010/main" val="0"/>
              </a:ext>
            </a:extLst>
          </a:blip>
          <a:srcRect/>
          <a:stretch/>
        </p:blipFill>
        <p:spPr>
          <a:xfrm>
            <a:off x="1579" y="1"/>
            <a:ext cx="9140843" cy="749300"/>
          </a:xfrm>
          <a:prstGeom prst="rect">
            <a:avLst/>
          </a:prstGeom>
        </p:spPr>
      </p:pic>
      <p:sp>
        <p:nvSpPr>
          <p:cNvPr id="16" name="TextBox 15">
            <a:extLst>
              <a:ext uri="{FF2B5EF4-FFF2-40B4-BE49-F238E27FC236}">
                <a16:creationId xmlns:a16="http://schemas.microsoft.com/office/drawing/2014/main" id="{1CB7D7B7-6E7A-4F58-9A43-7D461897DBE7}"/>
              </a:ext>
            </a:extLst>
          </p:cNvPr>
          <p:cNvSpPr txBox="1"/>
          <p:nvPr/>
        </p:nvSpPr>
        <p:spPr>
          <a:xfrm>
            <a:off x="152400" y="127000"/>
            <a:ext cx="8965096" cy="507831"/>
          </a:xfrm>
          <a:prstGeom prst="rect">
            <a:avLst/>
          </a:prstGeom>
          <a:noFill/>
        </p:spPr>
        <p:txBody>
          <a:bodyPr wrap="square" rtlCol="0">
            <a:spAutoFit/>
          </a:bodyPr>
          <a:lstStyle/>
          <a:p>
            <a:r>
              <a:rPr lang="en-US" sz="2700" b="1" dirty="0" err="1">
                <a:latin typeface="Times New Roman" panose="02020603050405020304" pitchFamily="18" charset="0"/>
                <a:cs typeface="Times New Roman" panose="02020603050405020304" pitchFamily="18" charset="0"/>
              </a:rPr>
              <a:t>MethaneAIR</a:t>
            </a:r>
            <a:r>
              <a:rPr lang="en-US" sz="2700" b="1" dirty="0">
                <a:latin typeface="Times New Roman" panose="02020603050405020304" pitchFamily="18" charset="0"/>
                <a:cs typeface="Times New Roman" panose="02020603050405020304" pitchFamily="18" charset="0"/>
              </a:rPr>
              <a:t> sensor</a:t>
            </a:r>
          </a:p>
        </p:txBody>
      </p:sp>
      <p:pic>
        <p:nvPicPr>
          <p:cNvPr id="17" name="Picture 16">
            <a:extLst>
              <a:ext uri="{FF2B5EF4-FFF2-40B4-BE49-F238E27FC236}">
                <a16:creationId xmlns:a16="http://schemas.microsoft.com/office/drawing/2014/main" id="{A05F0B5F-4B6E-4239-94B5-644A85BC1CDF}"/>
              </a:ext>
            </a:extLst>
          </p:cNvPr>
          <p:cNvPicPr>
            <a:picLocks noChangeAspect="1"/>
          </p:cNvPicPr>
          <p:nvPr/>
        </p:nvPicPr>
        <p:blipFill rotWithShape="1">
          <a:blip r:embed="rId5">
            <a:extLst>
              <a:ext uri="{28A0092B-C50C-407E-A947-70E740481C1C}">
                <a14:useLocalDpi xmlns:a14="http://schemas.microsoft.com/office/drawing/2010/main" val="0"/>
              </a:ext>
            </a:extLst>
          </a:blip>
          <a:srcRect/>
          <a:stretch/>
        </p:blipFill>
        <p:spPr>
          <a:xfrm>
            <a:off x="3966563" y="1012530"/>
            <a:ext cx="2315990" cy="1772710"/>
          </a:xfrm>
          <a:prstGeom prst="rect">
            <a:avLst/>
          </a:prstGeom>
          <a:ln>
            <a:solidFill>
              <a:schemeClr val="tx1"/>
            </a:solidFill>
          </a:ln>
        </p:spPr>
      </p:pic>
      <p:sp>
        <p:nvSpPr>
          <p:cNvPr id="29" name="TextBox 28">
            <a:extLst>
              <a:ext uri="{FF2B5EF4-FFF2-40B4-BE49-F238E27FC236}">
                <a16:creationId xmlns:a16="http://schemas.microsoft.com/office/drawing/2014/main" id="{55BAA121-7AE3-431A-9CF3-45F9BEED72EE}"/>
              </a:ext>
            </a:extLst>
          </p:cNvPr>
          <p:cNvSpPr txBox="1"/>
          <p:nvPr/>
        </p:nvSpPr>
        <p:spPr>
          <a:xfrm>
            <a:off x="71742" y="892414"/>
            <a:ext cx="3645058" cy="4247317"/>
          </a:xfrm>
          <a:prstGeom prst="rect">
            <a:avLst/>
          </a:prstGeom>
          <a:noFill/>
        </p:spPr>
        <p:txBody>
          <a:bodyPr wrap="square" rtlCol="0">
            <a:spAutoFit/>
          </a:bodyPr>
          <a:lstStyle/>
          <a:p>
            <a:pPr marL="214313" indent="-214313">
              <a:buFont typeface="Arial" panose="020B0604020202020204" pitchFamily="34" charset="0"/>
              <a:buChar char="•"/>
            </a:pPr>
            <a:r>
              <a:rPr lang="en-US" sz="1500" dirty="0">
                <a:solidFill>
                  <a:srgbClr val="222222"/>
                </a:solidFill>
                <a:latin typeface="Arial" panose="020B0604020202020204" pitchFamily="34" charset="0"/>
                <a:cs typeface="Arial" panose="020B0604020202020204" pitchFamily="34" charset="0"/>
              </a:rPr>
              <a:t>MethaneAIR concept &amp; spectroscopy </a:t>
            </a:r>
            <a:br>
              <a:rPr lang="en-US" sz="1500" dirty="0">
                <a:solidFill>
                  <a:srgbClr val="222222"/>
                </a:solidFill>
                <a:latin typeface="Arial" panose="020B0604020202020204" pitchFamily="34" charset="0"/>
                <a:cs typeface="Arial" panose="020B0604020202020204" pitchFamily="34" charset="0"/>
              </a:rPr>
            </a:br>
            <a:r>
              <a:rPr lang="en-US" sz="1500" dirty="0">
                <a:solidFill>
                  <a:srgbClr val="222222"/>
                </a:solidFill>
                <a:latin typeface="Arial" panose="020B0604020202020204" pitchFamily="34" charset="0"/>
                <a:cs typeface="Arial" panose="020B0604020202020204" pitchFamily="34" charset="0"/>
              </a:rPr>
              <a:t>are nearly identical to MethaneSAT</a:t>
            </a:r>
          </a:p>
          <a:p>
            <a:pPr marL="557213" lvl="1" indent="-214313">
              <a:buFont typeface="Arial" panose="020B0604020202020204" pitchFamily="34" charset="0"/>
              <a:buChar char="•"/>
            </a:pPr>
            <a:endParaRPr lang="en-US" sz="1500" dirty="0">
              <a:solidFill>
                <a:srgbClr val="222222"/>
              </a:solidFill>
              <a:latin typeface="Arial" panose="020B0604020202020204" pitchFamily="34" charset="0"/>
              <a:cs typeface="Arial" panose="020B0604020202020204" pitchFamily="34" charset="0"/>
            </a:endParaRPr>
          </a:p>
          <a:p>
            <a:pPr marL="214313" indent="-214313">
              <a:buFont typeface="Arial" panose="020B0604020202020204" pitchFamily="34" charset="0"/>
              <a:buChar char="•"/>
            </a:pPr>
            <a:r>
              <a:rPr lang="en-US" sz="1500" dirty="0">
                <a:latin typeface="Arial" panose="020B0604020202020204" pitchFamily="34" charset="0"/>
                <a:cs typeface="Arial" panose="020B0604020202020204" pitchFamily="34" charset="0"/>
                <a:sym typeface="Wingdings" panose="05000000000000000000" pitchFamily="2" charset="2"/>
              </a:rPr>
              <a:t>Providing real world data to develop &amp; test trace gas retrieval codes</a:t>
            </a:r>
            <a:br>
              <a:rPr lang="en-US" sz="1500" dirty="0">
                <a:latin typeface="Arial" panose="020B0604020202020204" pitchFamily="34" charset="0"/>
                <a:cs typeface="Arial" panose="020B0604020202020204" pitchFamily="34" charset="0"/>
                <a:sym typeface="Wingdings" panose="05000000000000000000" pitchFamily="2" charset="2"/>
              </a:rPr>
            </a:br>
            <a:endParaRPr lang="en-US" sz="1500" dirty="0">
              <a:latin typeface="Arial" panose="020B0604020202020204" pitchFamily="34" charset="0"/>
              <a:cs typeface="Arial" panose="020B0604020202020204" pitchFamily="34" charset="0"/>
              <a:sym typeface="Wingdings" panose="05000000000000000000" pitchFamily="2" charset="2"/>
            </a:endParaRPr>
          </a:p>
          <a:p>
            <a:pPr marL="214313" indent="-214313">
              <a:buFont typeface="Arial" panose="020B0604020202020204" pitchFamily="34" charset="0"/>
              <a:buChar char="•"/>
            </a:pPr>
            <a:r>
              <a:rPr lang="en-US" sz="1500" b="1" dirty="0">
                <a:latin typeface="Arial" panose="020B0604020202020204" pitchFamily="34" charset="0"/>
                <a:cs typeface="Arial" panose="020B0604020202020204" pitchFamily="34" charset="0"/>
                <a:sym typeface="Wingdings" panose="05000000000000000000" pitchFamily="2" charset="2"/>
              </a:rPr>
              <a:t>Reduce time lag between commissioning phase and initial release of MethaneSAT data</a:t>
            </a:r>
          </a:p>
          <a:p>
            <a:pPr marL="557213" lvl="1" indent="-214313">
              <a:buFont typeface="Arial" panose="020B0604020202020204" pitchFamily="34" charset="0"/>
              <a:buChar char="•"/>
            </a:pPr>
            <a:endParaRPr lang="en-US" sz="1500" dirty="0">
              <a:solidFill>
                <a:srgbClr val="222222"/>
              </a:solidFill>
              <a:latin typeface="Arial" panose="020B0604020202020204" pitchFamily="34" charset="0"/>
              <a:cs typeface="Arial" panose="020B0604020202020204" pitchFamily="34" charset="0"/>
            </a:endParaRPr>
          </a:p>
          <a:p>
            <a:pPr marL="214313" indent="-214313">
              <a:buFont typeface="Arial" panose="020B0604020202020204" pitchFamily="34" charset="0"/>
              <a:buChar char="•"/>
            </a:pPr>
            <a:r>
              <a:rPr lang="en-US" sz="1500" dirty="0">
                <a:solidFill>
                  <a:srgbClr val="222222"/>
                </a:solidFill>
                <a:latin typeface="Arial" panose="020B0604020202020204" pitchFamily="34" charset="0"/>
                <a:cs typeface="Arial" panose="020B0604020202020204" pitchFamily="34" charset="0"/>
              </a:rPr>
              <a:t>NSF supported science demonstration flights in 2019 &amp; 2021 aboard the NCAR GV, next one (100 </a:t>
            </a:r>
            <a:r>
              <a:rPr lang="en-US" sz="1500" dirty="0" err="1">
                <a:solidFill>
                  <a:srgbClr val="222222"/>
                </a:solidFill>
                <a:latin typeface="Arial" panose="020B0604020202020204" pitchFamily="34" charset="0"/>
                <a:cs typeface="Arial" panose="020B0604020202020204" pitchFamily="34" charset="0"/>
              </a:rPr>
              <a:t>hrs</a:t>
            </a:r>
            <a:r>
              <a:rPr lang="en-US" sz="1500" dirty="0">
                <a:solidFill>
                  <a:srgbClr val="222222"/>
                </a:solidFill>
                <a:latin typeface="Arial" panose="020B0604020202020204" pitchFamily="34" charset="0"/>
                <a:cs typeface="Arial" panose="020B0604020202020204" pitchFamily="34" charset="0"/>
              </a:rPr>
              <a:t>) in Oct 2022</a:t>
            </a:r>
          </a:p>
          <a:p>
            <a:pPr marL="214313" indent="-214313">
              <a:buFont typeface="Arial" panose="020B0604020202020204" pitchFamily="34" charset="0"/>
              <a:buChar char="•"/>
            </a:pPr>
            <a:endParaRPr lang="en-US" sz="1500" dirty="0">
              <a:solidFill>
                <a:srgbClr val="222222"/>
              </a:solidFill>
              <a:latin typeface="Arial" panose="020B0604020202020204" pitchFamily="34" charset="0"/>
              <a:cs typeface="Arial" panose="020B0604020202020204" pitchFamily="34" charset="0"/>
            </a:endParaRPr>
          </a:p>
          <a:p>
            <a:pPr marL="214313" indent="-214313">
              <a:buFont typeface="Arial" panose="020B0604020202020204" pitchFamily="34" charset="0"/>
              <a:buChar char="•"/>
            </a:pPr>
            <a:r>
              <a:rPr lang="en-US" sz="1500" dirty="0">
                <a:solidFill>
                  <a:srgbClr val="222222"/>
                </a:solidFill>
                <a:latin typeface="Arial" panose="020B0604020202020204" pitchFamily="34" charset="0"/>
                <a:cs typeface="Arial" panose="020B0604020202020204" pitchFamily="34" charset="0"/>
              </a:rPr>
              <a:t>Deploy on dedicated plane to complement MethaneSAT over North America (~40-60 hours/month)</a:t>
            </a:r>
          </a:p>
        </p:txBody>
      </p:sp>
      <p:graphicFrame>
        <p:nvGraphicFramePr>
          <p:cNvPr id="27" name="Table 11">
            <a:extLst>
              <a:ext uri="{FF2B5EF4-FFF2-40B4-BE49-F238E27FC236}">
                <a16:creationId xmlns:a16="http://schemas.microsoft.com/office/drawing/2014/main" id="{9E179417-EE1D-7440-993C-D4940DB96A9D}"/>
              </a:ext>
            </a:extLst>
          </p:cNvPr>
          <p:cNvGraphicFramePr>
            <a:graphicFrameLocks noGrp="1"/>
          </p:cNvGraphicFramePr>
          <p:nvPr>
            <p:extLst>
              <p:ext uri="{D42A27DB-BD31-4B8C-83A1-F6EECF244321}">
                <p14:modId xmlns:p14="http://schemas.microsoft.com/office/powerpoint/2010/main" val="1245486899"/>
              </p:ext>
            </p:extLst>
          </p:nvPr>
        </p:nvGraphicFramePr>
        <p:xfrm>
          <a:off x="3716799" y="2841877"/>
          <a:ext cx="3648417" cy="2009868"/>
        </p:xfrm>
        <a:graphic>
          <a:graphicData uri="http://schemas.openxmlformats.org/drawingml/2006/table">
            <a:tbl>
              <a:tblPr firstRow="1">
                <a:tableStyleId>{9D7B26C5-4107-4FEC-AEDC-1716B250A1EF}</a:tableStyleId>
              </a:tblPr>
              <a:tblGrid>
                <a:gridCol w="2507287">
                  <a:extLst>
                    <a:ext uri="{9D8B030D-6E8A-4147-A177-3AD203B41FA5}">
                      <a16:colId xmlns:a16="http://schemas.microsoft.com/office/drawing/2014/main" val="4046178964"/>
                    </a:ext>
                  </a:extLst>
                </a:gridCol>
                <a:gridCol w="1141130">
                  <a:extLst>
                    <a:ext uri="{9D8B030D-6E8A-4147-A177-3AD203B41FA5}">
                      <a16:colId xmlns:a16="http://schemas.microsoft.com/office/drawing/2014/main" val="391435834"/>
                    </a:ext>
                  </a:extLst>
                </a:gridCol>
              </a:tblGrid>
              <a:tr h="284417">
                <a:tc gridSpan="2">
                  <a:txBody>
                    <a:bodyPr/>
                    <a:lstStyle/>
                    <a:p>
                      <a:pPr algn="ctr"/>
                      <a:r>
                        <a:rPr lang="en-US" sz="900" b="1" dirty="0"/>
                        <a:t>MethaneAIR Specifications</a:t>
                      </a:r>
                    </a:p>
                  </a:txBody>
                  <a:tcPr anchor="ctr">
                    <a:lnL>
                      <a:noFill/>
                    </a:lnL>
                    <a:lnR>
                      <a:noFill/>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hMerge="1">
                  <a:txBody>
                    <a:bodyPr/>
                    <a:lstStyle/>
                    <a:p>
                      <a:pPr algn="ctr"/>
                      <a:endParaRPr lang="en-US" sz="900" b="0" dirty="0"/>
                    </a:p>
                  </a:txBody>
                  <a:tcPr anchor="ctr"/>
                </a:tc>
                <a:extLst>
                  <a:ext uri="{0D108BD9-81ED-4DB2-BD59-A6C34878D82A}">
                    <a16:rowId xmlns:a16="http://schemas.microsoft.com/office/drawing/2014/main" val="3648651696"/>
                  </a:ext>
                </a:extLst>
              </a:tr>
              <a:tr h="246493">
                <a:tc>
                  <a:txBody>
                    <a:bodyPr/>
                    <a:lstStyle/>
                    <a:p>
                      <a:r>
                        <a:rPr lang="en-US" sz="700" b="1" dirty="0"/>
                        <a:t>O</a:t>
                      </a:r>
                      <a:r>
                        <a:rPr lang="en-US" sz="700" b="1" baseline="-25000" dirty="0"/>
                        <a:t>2</a:t>
                      </a:r>
                      <a:r>
                        <a:rPr lang="en-US" sz="700" b="1" dirty="0"/>
                        <a:t> passband (nm)</a:t>
                      </a:r>
                    </a:p>
                  </a:txBody>
                  <a:tcPr anchor="ctr">
                    <a:lnT w="12700" cap="flat" cmpd="sng" algn="ctr">
                      <a:solidFill>
                        <a:schemeClr val="tx1"/>
                      </a:solidFill>
                      <a:prstDash val="solid"/>
                      <a:round/>
                      <a:headEnd type="none" w="med" len="med"/>
                      <a:tailEnd type="none" w="med" len="med"/>
                    </a:lnT>
                  </a:tcPr>
                </a:tc>
                <a:tc>
                  <a:txBody>
                    <a:bodyPr/>
                    <a:lstStyle/>
                    <a:p>
                      <a:pPr algn="r"/>
                      <a:r>
                        <a:rPr lang="en-US" sz="700" b="1" dirty="0"/>
                        <a:t>1236-1319</a:t>
                      </a:r>
                      <a:endParaRPr lang="en-US" sz="700" b="1" baseline="-25000" dirty="0"/>
                    </a:p>
                  </a:txBody>
                  <a:tcPr anchor="ct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2900543090"/>
                  </a:ext>
                </a:extLst>
              </a:tr>
              <a:tr h="246493">
                <a:tc>
                  <a:txBody>
                    <a:bodyPr/>
                    <a:lstStyle/>
                    <a:p>
                      <a:r>
                        <a:rPr lang="en-US" sz="700" b="1" dirty="0"/>
                        <a:t>O</a:t>
                      </a:r>
                      <a:r>
                        <a:rPr lang="en-US" sz="700" b="1" baseline="-25000" dirty="0"/>
                        <a:t>2</a:t>
                      </a:r>
                      <a:r>
                        <a:rPr lang="en-US" sz="700" b="1" dirty="0"/>
                        <a:t> sampling / resolution (nm)</a:t>
                      </a:r>
                    </a:p>
                  </a:txBody>
                  <a:tcPr anchor="ctr"/>
                </a:tc>
                <a:tc>
                  <a:txBody>
                    <a:bodyPr/>
                    <a:lstStyle/>
                    <a:p>
                      <a:pPr algn="r"/>
                      <a:r>
                        <a:rPr lang="en-US" sz="700" b="1" dirty="0"/>
                        <a:t>0.08 / 0.24</a:t>
                      </a:r>
                    </a:p>
                  </a:txBody>
                  <a:tcPr anchor="ctr"/>
                </a:tc>
                <a:extLst>
                  <a:ext uri="{0D108BD9-81ED-4DB2-BD59-A6C34878D82A}">
                    <a16:rowId xmlns:a16="http://schemas.microsoft.com/office/drawing/2014/main" val="569831623"/>
                  </a:ext>
                </a:extLst>
              </a:tr>
              <a:tr h="246493">
                <a:tc>
                  <a:txBody>
                    <a:bodyPr/>
                    <a:lstStyle/>
                    <a:p>
                      <a:r>
                        <a:rPr lang="en-US" sz="700" b="1" dirty="0"/>
                        <a:t>CH</a:t>
                      </a:r>
                      <a:r>
                        <a:rPr lang="en-US" sz="700" b="1" baseline="-25000" dirty="0"/>
                        <a:t>4</a:t>
                      </a:r>
                      <a:r>
                        <a:rPr lang="en-US" sz="700" b="1" dirty="0"/>
                        <a:t> </a:t>
                      </a:r>
                      <a:r>
                        <a:rPr lang="en-US" sz="700" b="1" dirty="0" err="1"/>
                        <a:t>passpand</a:t>
                      </a:r>
                      <a:r>
                        <a:rPr lang="en-US" sz="700" b="1" dirty="0"/>
                        <a:t> (nm)</a:t>
                      </a:r>
                    </a:p>
                  </a:txBody>
                  <a:tcPr anchor="ctr"/>
                </a:tc>
                <a:tc>
                  <a:txBody>
                    <a:bodyPr/>
                    <a:lstStyle/>
                    <a:p>
                      <a:pPr algn="r"/>
                      <a:r>
                        <a:rPr lang="en-US" sz="700" b="1" dirty="0"/>
                        <a:t>1592-1697</a:t>
                      </a:r>
                    </a:p>
                  </a:txBody>
                  <a:tcPr anchor="ctr"/>
                </a:tc>
                <a:extLst>
                  <a:ext uri="{0D108BD9-81ED-4DB2-BD59-A6C34878D82A}">
                    <a16:rowId xmlns:a16="http://schemas.microsoft.com/office/drawing/2014/main" val="1110989474"/>
                  </a:ext>
                </a:extLst>
              </a:tr>
              <a:tr h="246493">
                <a:tc>
                  <a:txBody>
                    <a:bodyPr/>
                    <a:lstStyle/>
                    <a:p>
                      <a:r>
                        <a:rPr lang="en-US" sz="700" b="1" dirty="0"/>
                        <a:t>CH</a:t>
                      </a:r>
                      <a:r>
                        <a:rPr lang="en-US" sz="700" b="1" baseline="-25000" dirty="0"/>
                        <a:t>4</a:t>
                      </a:r>
                      <a:r>
                        <a:rPr lang="en-US" sz="700" b="1" dirty="0"/>
                        <a:t> sampling / resolution (nm)</a:t>
                      </a:r>
                    </a:p>
                  </a:txBody>
                  <a:tcPr anchor="ctr"/>
                </a:tc>
                <a:tc>
                  <a:txBody>
                    <a:bodyPr/>
                    <a:lstStyle/>
                    <a:p>
                      <a:pPr algn="r"/>
                      <a:r>
                        <a:rPr lang="en-US" sz="700" b="1" dirty="0"/>
                        <a:t>0.1 / 0.3</a:t>
                      </a:r>
                    </a:p>
                  </a:txBody>
                  <a:tcPr anchor="ctr"/>
                </a:tc>
                <a:extLst>
                  <a:ext uri="{0D108BD9-81ED-4DB2-BD59-A6C34878D82A}">
                    <a16:rowId xmlns:a16="http://schemas.microsoft.com/office/drawing/2014/main" val="3988883682"/>
                  </a:ext>
                </a:extLst>
              </a:tr>
              <a:tr h="246493">
                <a:tc>
                  <a:txBody>
                    <a:bodyPr/>
                    <a:lstStyle/>
                    <a:p>
                      <a:r>
                        <a:rPr lang="en-US" sz="700" b="1" dirty="0"/>
                        <a:t>Swath width @ 12 km</a:t>
                      </a:r>
                    </a:p>
                  </a:txBody>
                  <a:tcPr anchor="ctr"/>
                </a:tc>
                <a:tc>
                  <a:txBody>
                    <a:bodyPr/>
                    <a:lstStyle/>
                    <a:p>
                      <a:pPr algn="r"/>
                      <a:r>
                        <a:rPr lang="en-US" sz="700" b="1" dirty="0"/>
                        <a:t>4.99 km</a:t>
                      </a:r>
                    </a:p>
                  </a:txBody>
                  <a:tcPr anchor="ctr"/>
                </a:tc>
                <a:extLst>
                  <a:ext uri="{0D108BD9-81ED-4DB2-BD59-A6C34878D82A}">
                    <a16:rowId xmlns:a16="http://schemas.microsoft.com/office/drawing/2014/main" val="3612815724"/>
                  </a:ext>
                </a:extLst>
              </a:tr>
              <a:tr h="246493">
                <a:tc>
                  <a:txBody>
                    <a:bodyPr/>
                    <a:lstStyle/>
                    <a:p>
                      <a:r>
                        <a:rPr lang="en-US" sz="700" b="1" dirty="0"/>
                        <a:t>Cross-track pixel @ 12 km</a:t>
                      </a:r>
                    </a:p>
                  </a:txBody>
                  <a:tcPr anchor="ctr"/>
                </a:tc>
                <a:tc>
                  <a:txBody>
                    <a:bodyPr/>
                    <a:lstStyle/>
                    <a:p>
                      <a:pPr algn="r"/>
                      <a:r>
                        <a:rPr lang="en-US" sz="700" b="1" dirty="0"/>
                        <a:t>5.76 m</a:t>
                      </a:r>
                    </a:p>
                  </a:txBody>
                  <a:tcPr anchor="ctr"/>
                </a:tc>
                <a:extLst>
                  <a:ext uri="{0D108BD9-81ED-4DB2-BD59-A6C34878D82A}">
                    <a16:rowId xmlns:a16="http://schemas.microsoft.com/office/drawing/2014/main" val="950132223"/>
                  </a:ext>
                </a:extLst>
              </a:tr>
              <a:tr h="246493">
                <a:tc>
                  <a:txBody>
                    <a:bodyPr/>
                    <a:lstStyle/>
                    <a:p>
                      <a:r>
                        <a:rPr lang="en-US" sz="700" b="1" dirty="0"/>
                        <a:t>Along-track sample distance</a:t>
                      </a:r>
                    </a:p>
                  </a:txBody>
                  <a:tcPr anchor="ctr"/>
                </a:tc>
                <a:tc>
                  <a:txBody>
                    <a:bodyPr/>
                    <a:lstStyle/>
                    <a:p>
                      <a:pPr algn="r"/>
                      <a:r>
                        <a:rPr lang="en-US" sz="700" b="1" dirty="0"/>
                        <a:t>25 m</a:t>
                      </a:r>
                    </a:p>
                  </a:txBody>
                  <a:tcPr anchor="ctr"/>
                </a:tc>
                <a:extLst>
                  <a:ext uri="{0D108BD9-81ED-4DB2-BD59-A6C34878D82A}">
                    <a16:rowId xmlns:a16="http://schemas.microsoft.com/office/drawing/2014/main" val="1277080236"/>
                  </a:ext>
                </a:extLst>
              </a:tr>
            </a:tbl>
          </a:graphicData>
        </a:graphic>
      </p:graphicFrame>
    </p:spTree>
    <p:extLst>
      <p:ext uri="{BB962C8B-B14F-4D97-AF65-F5344CB8AC3E}">
        <p14:creationId xmlns:p14="http://schemas.microsoft.com/office/powerpoint/2010/main" val="33942197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n aerial view of a city&#10;&#10;Description automatically generated with medium confidence">
            <a:extLst>
              <a:ext uri="{FF2B5EF4-FFF2-40B4-BE49-F238E27FC236}">
                <a16:creationId xmlns:a16="http://schemas.microsoft.com/office/drawing/2014/main" id="{C2793089-93C8-4269-A8D9-F9DAE77012B9}"/>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1579" y="1"/>
            <a:ext cx="9140843" cy="749300"/>
          </a:xfrm>
          <a:prstGeom prst="rect">
            <a:avLst/>
          </a:prstGeom>
        </p:spPr>
      </p:pic>
      <p:sp>
        <p:nvSpPr>
          <p:cNvPr id="9" name="TextBox 8">
            <a:extLst>
              <a:ext uri="{FF2B5EF4-FFF2-40B4-BE49-F238E27FC236}">
                <a16:creationId xmlns:a16="http://schemas.microsoft.com/office/drawing/2014/main" id="{F0E038CB-30C4-4602-BCB6-998854C56697}"/>
              </a:ext>
            </a:extLst>
          </p:cNvPr>
          <p:cNvSpPr txBox="1"/>
          <p:nvPr/>
        </p:nvSpPr>
        <p:spPr>
          <a:xfrm>
            <a:off x="152400" y="127000"/>
            <a:ext cx="8965096" cy="507831"/>
          </a:xfrm>
          <a:prstGeom prst="rect">
            <a:avLst/>
          </a:prstGeom>
          <a:noFill/>
        </p:spPr>
        <p:txBody>
          <a:bodyPr wrap="square" rtlCol="0">
            <a:spAutoFit/>
          </a:bodyPr>
          <a:lstStyle/>
          <a:p>
            <a:r>
              <a:rPr lang="en-US" sz="2700" b="1" dirty="0">
                <a:latin typeface="Times New Roman" panose="02020603050405020304" pitchFamily="18" charset="0"/>
                <a:cs typeface="Times New Roman" panose="02020603050405020304" pitchFamily="18" charset="0"/>
              </a:rPr>
              <a:t>Second deployment of </a:t>
            </a:r>
            <a:r>
              <a:rPr lang="en-US" sz="2700" b="1" dirty="0" err="1">
                <a:latin typeface="Times New Roman" panose="02020603050405020304" pitchFamily="18" charset="0"/>
                <a:cs typeface="Times New Roman" panose="02020603050405020304" pitchFamily="18" charset="0"/>
              </a:rPr>
              <a:t>MethaneAIR</a:t>
            </a:r>
            <a:endParaRPr lang="en-US" sz="2700" b="1" dirty="0">
              <a:latin typeface="Times New Roman" panose="02020603050405020304" pitchFamily="18" charset="0"/>
              <a:cs typeface="Times New Roman" panose="02020603050405020304" pitchFamily="18" charset="0"/>
            </a:endParaRPr>
          </a:p>
        </p:txBody>
      </p:sp>
      <p:pic>
        <p:nvPicPr>
          <p:cNvPr id="10" name="Picture 9" descr="A picture containing indoor, device, equipment, miller&#10;&#10;Description automatically generated">
            <a:extLst>
              <a:ext uri="{FF2B5EF4-FFF2-40B4-BE49-F238E27FC236}">
                <a16:creationId xmlns:a16="http://schemas.microsoft.com/office/drawing/2014/main" id="{263ADEFC-99AF-4D39-9A82-F538F632CB65}"/>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5400000">
            <a:off x="5745786" y="1721815"/>
            <a:ext cx="4157340" cy="2339312"/>
          </a:xfrm>
          <a:prstGeom prst="rect">
            <a:avLst/>
          </a:prstGeom>
          <a:ln>
            <a:solidFill>
              <a:schemeClr val="tx1"/>
            </a:solidFill>
          </a:ln>
        </p:spPr>
      </p:pic>
      <p:pic>
        <p:nvPicPr>
          <p:cNvPr id="6" name="Picture 5">
            <a:extLst>
              <a:ext uri="{FF2B5EF4-FFF2-40B4-BE49-F238E27FC236}">
                <a16:creationId xmlns:a16="http://schemas.microsoft.com/office/drawing/2014/main" id="{6962B92E-6310-476B-9352-FEAE2D1E2919}"/>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409951" y="812800"/>
            <a:ext cx="3148515" cy="4157341"/>
          </a:xfrm>
          <a:prstGeom prst="rect">
            <a:avLst/>
          </a:prstGeom>
          <a:ln>
            <a:solidFill>
              <a:schemeClr val="tx1"/>
            </a:solidFill>
          </a:ln>
        </p:spPr>
      </p:pic>
      <p:sp>
        <p:nvSpPr>
          <p:cNvPr id="7" name="TextBox 6">
            <a:extLst>
              <a:ext uri="{FF2B5EF4-FFF2-40B4-BE49-F238E27FC236}">
                <a16:creationId xmlns:a16="http://schemas.microsoft.com/office/drawing/2014/main" id="{85106DD0-72B9-4240-801A-7080A2A9AD2F}"/>
              </a:ext>
            </a:extLst>
          </p:cNvPr>
          <p:cNvSpPr txBox="1"/>
          <p:nvPr/>
        </p:nvSpPr>
        <p:spPr>
          <a:xfrm>
            <a:off x="110584" y="988517"/>
            <a:ext cx="3251200" cy="3854901"/>
          </a:xfrm>
          <a:prstGeom prst="rect">
            <a:avLst/>
          </a:prstGeom>
          <a:noFill/>
        </p:spPr>
        <p:txBody>
          <a:bodyPr wrap="square" rtlCol="0">
            <a:spAutoFit/>
          </a:bodyPr>
          <a:lstStyle/>
          <a:p>
            <a:pPr marL="214313" indent="-214313">
              <a:buFont typeface="Arial" panose="020B0604020202020204" pitchFamily="34" charset="0"/>
              <a:buChar char="•"/>
            </a:pPr>
            <a:r>
              <a:rPr lang="en-US" sz="1500" dirty="0">
                <a:latin typeface="Arial" panose="020B0604020202020204" pitchFamily="34" charset="0"/>
                <a:cs typeface="Arial" panose="020B0604020202020204" pitchFamily="34" charset="0"/>
              </a:rPr>
              <a:t>July / August 2021</a:t>
            </a:r>
          </a:p>
          <a:p>
            <a:pPr marL="214313" indent="-214313">
              <a:buFont typeface="Arial" panose="020B0604020202020204" pitchFamily="34" charset="0"/>
              <a:buChar char="•"/>
            </a:pPr>
            <a:endParaRPr lang="en-US" sz="1500" dirty="0">
              <a:latin typeface="Arial" panose="020B0604020202020204" pitchFamily="34" charset="0"/>
              <a:cs typeface="Arial" panose="020B0604020202020204" pitchFamily="34" charset="0"/>
            </a:endParaRPr>
          </a:p>
          <a:p>
            <a:pPr marL="214313" indent="-214313">
              <a:buFont typeface="Arial" panose="020B0604020202020204" pitchFamily="34" charset="0"/>
              <a:buChar char="•"/>
            </a:pPr>
            <a:r>
              <a:rPr lang="en-US" sz="1500" dirty="0">
                <a:latin typeface="Arial" panose="020B0604020202020204" pitchFamily="34" charset="0"/>
                <a:cs typeface="Arial" panose="020B0604020202020204" pitchFamily="34" charset="0"/>
              </a:rPr>
              <a:t>8 Research Flights / ~47 hours</a:t>
            </a:r>
          </a:p>
          <a:p>
            <a:pPr marL="214313" indent="-214313">
              <a:buFont typeface="Arial" panose="020B0604020202020204" pitchFamily="34" charset="0"/>
              <a:buChar char="•"/>
            </a:pPr>
            <a:endParaRPr lang="en-US" sz="1500" dirty="0">
              <a:latin typeface="Arial" panose="020B0604020202020204" pitchFamily="34" charset="0"/>
              <a:cs typeface="Arial" panose="020B0604020202020204" pitchFamily="34" charset="0"/>
            </a:endParaRPr>
          </a:p>
          <a:p>
            <a:pPr marL="214313" indent="-214313">
              <a:buFont typeface="Arial" panose="020B0604020202020204" pitchFamily="34" charset="0"/>
              <a:buChar char="•"/>
            </a:pPr>
            <a:r>
              <a:rPr lang="en-US" sz="1500" dirty="0">
                <a:latin typeface="Arial" panose="020B0604020202020204" pitchFamily="34" charset="0"/>
                <a:cs typeface="Arial" panose="020B0604020202020204" pitchFamily="34" charset="0"/>
              </a:rPr>
              <a:t>2 days of controlled-release flights</a:t>
            </a:r>
          </a:p>
          <a:p>
            <a:pPr marL="557213" lvl="1" indent="-214313">
              <a:buFont typeface="Arial" panose="020B0604020202020204" pitchFamily="34" charset="0"/>
              <a:buChar char="•"/>
            </a:pPr>
            <a:r>
              <a:rPr lang="en-US" sz="1350" dirty="0">
                <a:latin typeface="Arial" panose="020B0604020202020204" pitchFamily="34" charset="0"/>
                <a:cs typeface="Arial" panose="020B0604020202020204" pitchFamily="34" charset="0"/>
              </a:rPr>
              <a:t>Midland TX region</a:t>
            </a:r>
          </a:p>
          <a:p>
            <a:pPr marL="557213" lvl="1" indent="-214313">
              <a:buFont typeface="Arial" panose="020B0604020202020204" pitchFamily="34" charset="0"/>
              <a:buChar char="•"/>
            </a:pPr>
            <a:r>
              <a:rPr lang="en-US" sz="1350" dirty="0">
                <a:latin typeface="Arial" panose="020B0604020202020204" pitchFamily="34" charset="0"/>
                <a:cs typeface="Arial" panose="020B0604020202020204" pitchFamily="34" charset="0"/>
              </a:rPr>
              <a:t>Adam Brandt – Stanford U.</a:t>
            </a:r>
          </a:p>
          <a:p>
            <a:pPr marL="557213" lvl="1" indent="-214313">
              <a:buFont typeface="Arial" panose="020B0604020202020204" pitchFamily="34" charset="0"/>
              <a:buChar char="•"/>
            </a:pPr>
            <a:endParaRPr lang="en-US" sz="1500" dirty="0">
              <a:latin typeface="Arial" panose="020B0604020202020204" pitchFamily="34" charset="0"/>
              <a:cs typeface="Arial" panose="020B0604020202020204" pitchFamily="34" charset="0"/>
            </a:endParaRPr>
          </a:p>
          <a:p>
            <a:pPr marL="214313" indent="-214313">
              <a:buFont typeface="Arial" panose="020B0604020202020204" pitchFamily="34" charset="0"/>
              <a:buChar char="•"/>
            </a:pPr>
            <a:r>
              <a:rPr lang="en-US" sz="1500" dirty="0">
                <a:latin typeface="Arial" panose="020B0604020202020204" pitchFamily="34" charset="0"/>
                <a:cs typeface="Arial" panose="020B0604020202020204" pitchFamily="34" charset="0"/>
              </a:rPr>
              <a:t>Mapped portions of</a:t>
            </a:r>
          </a:p>
          <a:p>
            <a:pPr marL="557213" lvl="1" indent="-214313">
              <a:buFont typeface="Arial" panose="020B0604020202020204" pitchFamily="34" charset="0"/>
              <a:buChar char="•"/>
            </a:pPr>
            <a:r>
              <a:rPr lang="en-US" sz="1350" dirty="0">
                <a:latin typeface="Arial" panose="020B0604020202020204" pitchFamily="34" charset="0"/>
                <a:cs typeface="Arial" panose="020B0604020202020204" pitchFamily="34" charset="0"/>
              </a:rPr>
              <a:t>Permian</a:t>
            </a:r>
          </a:p>
          <a:p>
            <a:pPr marL="900113" lvl="2" indent="-214313">
              <a:buFont typeface="Arial" panose="020B0604020202020204" pitchFamily="34" charset="0"/>
              <a:buChar char="•"/>
            </a:pPr>
            <a:r>
              <a:rPr lang="en-US" sz="1350" dirty="0">
                <a:latin typeface="Arial" panose="020B0604020202020204" pitchFamily="34" charset="0"/>
                <a:cs typeface="Arial" panose="020B0604020202020204" pitchFamily="34" charset="0"/>
              </a:rPr>
              <a:t>Delaware (2x)</a:t>
            </a:r>
          </a:p>
          <a:p>
            <a:pPr marL="900113" lvl="2" indent="-214313">
              <a:buFont typeface="Arial" panose="020B0604020202020204" pitchFamily="34" charset="0"/>
              <a:buChar char="•"/>
            </a:pPr>
            <a:r>
              <a:rPr lang="en-US" sz="1350" dirty="0">
                <a:latin typeface="Arial" panose="020B0604020202020204" pitchFamily="34" charset="0"/>
                <a:cs typeface="Arial" panose="020B0604020202020204" pitchFamily="34" charset="0"/>
              </a:rPr>
              <a:t>Midland (2x)</a:t>
            </a:r>
          </a:p>
          <a:p>
            <a:pPr marL="557213" lvl="1" indent="-214313">
              <a:buFont typeface="Arial" panose="020B0604020202020204" pitchFamily="34" charset="0"/>
              <a:buChar char="•"/>
            </a:pPr>
            <a:r>
              <a:rPr lang="en-US" sz="1350" dirty="0">
                <a:latin typeface="Arial" panose="020B0604020202020204" pitchFamily="34" charset="0"/>
                <a:cs typeface="Arial" panose="020B0604020202020204" pitchFamily="34" charset="0"/>
              </a:rPr>
              <a:t>Uinta</a:t>
            </a:r>
          </a:p>
          <a:p>
            <a:pPr marL="557213" lvl="1" indent="-214313">
              <a:buFont typeface="Arial" panose="020B0604020202020204" pitchFamily="34" charset="0"/>
              <a:buChar char="•"/>
            </a:pPr>
            <a:r>
              <a:rPr lang="en-US" sz="1350" dirty="0">
                <a:latin typeface="Arial" panose="020B0604020202020204" pitchFamily="34" charset="0"/>
                <a:cs typeface="Arial" panose="020B0604020202020204" pitchFamily="34" charset="0"/>
              </a:rPr>
              <a:t>Bakken</a:t>
            </a:r>
            <a:endParaRPr lang="en-US" sz="1500" dirty="0">
              <a:latin typeface="Arial" panose="020B0604020202020204" pitchFamily="34" charset="0"/>
              <a:cs typeface="Arial" panose="020B0604020202020204" pitchFamily="34" charset="0"/>
            </a:endParaRPr>
          </a:p>
          <a:p>
            <a:pPr marL="214313" indent="-214313">
              <a:buFont typeface="Arial" panose="020B0604020202020204" pitchFamily="34" charset="0"/>
              <a:buChar char="•"/>
            </a:pPr>
            <a:r>
              <a:rPr lang="en-US" sz="1500" dirty="0">
                <a:latin typeface="Arial" panose="020B0604020202020204" pitchFamily="34" charset="0"/>
                <a:cs typeface="Arial" panose="020B0604020202020204" pitchFamily="34" charset="0"/>
              </a:rPr>
              <a:t>Also mapped Salt Lake City</a:t>
            </a:r>
          </a:p>
          <a:p>
            <a:pPr marL="214313" indent="-214313">
              <a:buFont typeface="Arial" panose="020B0604020202020204" pitchFamily="34" charset="0"/>
              <a:buChar char="•"/>
            </a:pPr>
            <a:r>
              <a:rPr lang="en-US" sz="1500" dirty="0">
                <a:latin typeface="Arial" panose="020B0604020202020204" pitchFamily="34" charset="0"/>
                <a:cs typeface="Arial" panose="020B0604020202020204" pitchFamily="34" charset="0"/>
              </a:rPr>
              <a:t>Airglow demonstration</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1966207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n aerial view of a city&#10;&#10;Description automatically generated with medium confidence">
            <a:extLst>
              <a:ext uri="{FF2B5EF4-FFF2-40B4-BE49-F238E27FC236}">
                <a16:creationId xmlns:a16="http://schemas.microsoft.com/office/drawing/2014/main" id="{C2793089-93C8-4269-A8D9-F9DAE77012B9}"/>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1579" y="1"/>
            <a:ext cx="9140843" cy="749300"/>
          </a:xfrm>
          <a:prstGeom prst="rect">
            <a:avLst/>
          </a:prstGeom>
        </p:spPr>
      </p:pic>
      <p:sp>
        <p:nvSpPr>
          <p:cNvPr id="9" name="TextBox 8">
            <a:extLst>
              <a:ext uri="{FF2B5EF4-FFF2-40B4-BE49-F238E27FC236}">
                <a16:creationId xmlns:a16="http://schemas.microsoft.com/office/drawing/2014/main" id="{F0E038CB-30C4-4602-BCB6-998854C56697}"/>
              </a:ext>
            </a:extLst>
          </p:cNvPr>
          <p:cNvSpPr txBox="1"/>
          <p:nvPr/>
        </p:nvSpPr>
        <p:spPr>
          <a:xfrm>
            <a:off x="13252" y="120735"/>
            <a:ext cx="9117496" cy="507831"/>
          </a:xfrm>
          <a:prstGeom prst="rect">
            <a:avLst/>
          </a:prstGeom>
          <a:noFill/>
        </p:spPr>
        <p:txBody>
          <a:bodyPr wrap="square" rtlCol="0">
            <a:spAutoFit/>
          </a:bodyPr>
          <a:lstStyle/>
          <a:p>
            <a:pPr algn="ctr"/>
            <a:r>
              <a:rPr lang="en-US" sz="2700" b="1" dirty="0">
                <a:latin typeface="Times New Roman" panose="02020603050405020304" pitchFamily="18" charset="0"/>
                <a:cs typeface="Times New Roman" panose="02020603050405020304" pitchFamily="18" charset="0"/>
              </a:rPr>
              <a:t>Development of MethaneAIR L0-1b Processor</a:t>
            </a:r>
          </a:p>
        </p:txBody>
      </p:sp>
      <p:sp>
        <p:nvSpPr>
          <p:cNvPr id="12" name="TextBox 11">
            <a:extLst>
              <a:ext uri="{FF2B5EF4-FFF2-40B4-BE49-F238E27FC236}">
                <a16:creationId xmlns:a16="http://schemas.microsoft.com/office/drawing/2014/main" id="{E7A1E989-62CB-D14D-953B-CAF02ECF2C24}"/>
              </a:ext>
            </a:extLst>
          </p:cNvPr>
          <p:cNvSpPr txBox="1"/>
          <p:nvPr/>
        </p:nvSpPr>
        <p:spPr>
          <a:xfrm>
            <a:off x="5784529" y="4563077"/>
            <a:ext cx="3359471" cy="276999"/>
          </a:xfrm>
          <a:prstGeom prst="rect">
            <a:avLst/>
          </a:prstGeom>
          <a:noFill/>
        </p:spPr>
        <p:txBody>
          <a:bodyPr wrap="square" rtlCol="0">
            <a:spAutoFit/>
          </a:bodyPr>
          <a:lstStyle/>
          <a:p>
            <a:r>
              <a:rPr lang="en-US" sz="1200" b="0" i="0" dirty="0">
                <a:solidFill>
                  <a:srgbClr val="202124"/>
                </a:solidFill>
                <a:effectLst/>
                <a:latin typeface="Google Sans"/>
              </a:rPr>
              <a:t>Eamon Conway, manuscript in preparation</a:t>
            </a:r>
            <a:endParaRPr lang="en-US" sz="1200" dirty="0"/>
          </a:p>
        </p:txBody>
      </p:sp>
      <p:pic>
        <p:nvPicPr>
          <p:cNvPr id="2" name="Picture 1">
            <a:extLst>
              <a:ext uri="{FF2B5EF4-FFF2-40B4-BE49-F238E27FC236}">
                <a16:creationId xmlns:a16="http://schemas.microsoft.com/office/drawing/2014/main" id="{BACFB1DC-7557-4D46-B27C-FC84B654EC04}"/>
              </a:ext>
            </a:extLst>
          </p:cNvPr>
          <p:cNvPicPr>
            <a:picLocks noChangeAspect="1"/>
          </p:cNvPicPr>
          <p:nvPr/>
        </p:nvPicPr>
        <p:blipFill>
          <a:blip r:embed="rId3"/>
          <a:stretch>
            <a:fillRect/>
          </a:stretch>
        </p:blipFill>
        <p:spPr>
          <a:xfrm>
            <a:off x="13252" y="761830"/>
            <a:ext cx="9117496" cy="2719655"/>
          </a:xfrm>
          <a:prstGeom prst="rect">
            <a:avLst/>
          </a:prstGeom>
        </p:spPr>
      </p:pic>
      <p:sp>
        <p:nvSpPr>
          <p:cNvPr id="14" name="TextBox 13">
            <a:extLst>
              <a:ext uri="{FF2B5EF4-FFF2-40B4-BE49-F238E27FC236}">
                <a16:creationId xmlns:a16="http://schemas.microsoft.com/office/drawing/2014/main" id="{ADC02F64-CF65-8A42-AAF6-D5912C34C650}"/>
              </a:ext>
            </a:extLst>
          </p:cNvPr>
          <p:cNvSpPr txBox="1"/>
          <p:nvPr/>
        </p:nvSpPr>
        <p:spPr>
          <a:xfrm>
            <a:off x="0" y="3612049"/>
            <a:ext cx="9144000" cy="923330"/>
          </a:xfrm>
          <a:prstGeom prst="rect">
            <a:avLst/>
          </a:prstGeom>
          <a:noFill/>
        </p:spPr>
        <p:txBody>
          <a:bodyPr wrap="square" rtlCol="0">
            <a:spAutoFit/>
          </a:bodyPr>
          <a:lstStyle/>
          <a:p>
            <a:pPr marL="285750" indent="-285750">
              <a:buFont typeface="Arial" panose="020B0604020202020204" pitchFamily="34" charset="0"/>
              <a:buChar char="•"/>
            </a:pPr>
            <a:r>
              <a:rPr lang="en-US" dirty="0"/>
              <a:t>MethaneAIR ISRF Characterization and PSF-based SL Correction with FFT described in </a:t>
            </a:r>
            <a:r>
              <a:rPr lang="en-US" dirty="0" err="1"/>
              <a:t>Staebell</a:t>
            </a:r>
            <a:r>
              <a:rPr lang="en-US" dirty="0"/>
              <a:t> &amp; Sun et al. (2021)</a:t>
            </a:r>
          </a:p>
          <a:p>
            <a:pPr marL="285750" indent="-285750">
              <a:buFont typeface="Arial" panose="020B0604020202020204" pitchFamily="34" charset="0"/>
              <a:buChar char="•"/>
            </a:pPr>
            <a:r>
              <a:rPr lang="en-US" dirty="0"/>
              <a:t>Significant effort is spent on orthorectification and geolocation correction</a:t>
            </a:r>
          </a:p>
        </p:txBody>
      </p:sp>
    </p:spTree>
    <p:extLst>
      <p:ext uri="{BB962C8B-B14F-4D97-AF65-F5344CB8AC3E}">
        <p14:creationId xmlns:p14="http://schemas.microsoft.com/office/powerpoint/2010/main" val="9812466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n aerial view of a city&#10;&#10;Description automatically generated with medium confidence">
            <a:extLst>
              <a:ext uri="{FF2B5EF4-FFF2-40B4-BE49-F238E27FC236}">
                <a16:creationId xmlns:a16="http://schemas.microsoft.com/office/drawing/2014/main" id="{C2793089-93C8-4269-A8D9-F9DAE77012B9}"/>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1579" y="1"/>
            <a:ext cx="9140843" cy="749300"/>
          </a:xfrm>
          <a:prstGeom prst="rect">
            <a:avLst/>
          </a:prstGeom>
        </p:spPr>
      </p:pic>
      <p:sp>
        <p:nvSpPr>
          <p:cNvPr id="9" name="TextBox 8">
            <a:extLst>
              <a:ext uri="{FF2B5EF4-FFF2-40B4-BE49-F238E27FC236}">
                <a16:creationId xmlns:a16="http://schemas.microsoft.com/office/drawing/2014/main" id="{F0E038CB-30C4-4602-BCB6-998854C56697}"/>
              </a:ext>
            </a:extLst>
          </p:cNvPr>
          <p:cNvSpPr txBox="1"/>
          <p:nvPr/>
        </p:nvSpPr>
        <p:spPr>
          <a:xfrm>
            <a:off x="0" y="120735"/>
            <a:ext cx="9144000" cy="507831"/>
          </a:xfrm>
          <a:prstGeom prst="rect">
            <a:avLst/>
          </a:prstGeom>
          <a:noFill/>
        </p:spPr>
        <p:txBody>
          <a:bodyPr wrap="square" rtlCol="0">
            <a:spAutoFit/>
          </a:bodyPr>
          <a:lstStyle/>
          <a:p>
            <a:pPr algn="ctr"/>
            <a:r>
              <a:rPr lang="en-US" sz="2700" b="1" dirty="0">
                <a:latin typeface="Times New Roman" panose="02020603050405020304" pitchFamily="18" charset="0"/>
                <a:cs typeface="Times New Roman" panose="02020603050405020304" pitchFamily="18" charset="0"/>
              </a:rPr>
              <a:t>Use GEO-AKZE + MSI image to correct geolocation</a:t>
            </a:r>
          </a:p>
        </p:txBody>
      </p:sp>
      <p:sp>
        <p:nvSpPr>
          <p:cNvPr id="12" name="TextBox 11">
            <a:extLst>
              <a:ext uri="{FF2B5EF4-FFF2-40B4-BE49-F238E27FC236}">
                <a16:creationId xmlns:a16="http://schemas.microsoft.com/office/drawing/2014/main" id="{E7A1E989-62CB-D14D-953B-CAF02ECF2C24}"/>
              </a:ext>
            </a:extLst>
          </p:cNvPr>
          <p:cNvSpPr txBox="1"/>
          <p:nvPr/>
        </p:nvSpPr>
        <p:spPr>
          <a:xfrm>
            <a:off x="7417943" y="4580842"/>
            <a:ext cx="1656915" cy="276999"/>
          </a:xfrm>
          <a:prstGeom prst="rect">
            <a:avLst/>
          </a:prstGeom>
          <a:noFill/>
        </p:spPr>
        <p:txBody>
          <a:bodyPr wrap="square" rtlCol="0">
            <a:spAutoFit/>
          </a:bodyPr>
          <a:lstStyle/>
          <a:p>
            <a:r>
              <a:rPr lang="en-US" sz="1200" b="0" i="0" dirty="0">
                <a:solidFill>
                  <a:srgbClr val="202124"/>
                </a:solidFill>
                <a:effectLst/>
                <a:latin typeface="Google Sans"/>
              </a:rPr>
              <a:t>Amir </a:t>
            </a:r>
            <a:r>
              <a:rPr lang="en-US" sz="1200" b="0" i="0" dirty="0" err="1">
                <a:solidFill>
                  <a:srgbClr val="202124"/>
                </a:solidFill>
                <a:effectLst/>
                <a:latin typeface="Google Sans"/>
              </a:rPr>
              <a:t>Souri</a:t>
            </a:r>
            <a:r>
              <a:rPr lang="en-US" sz="1200" b="0" i="0" dirty="0">
                <a:solidFill>
                  <a:srgbClr val="202124"/>
                </a:solidFill>
                <a:effectLst/>
                <a:latin typeface="Google Sans"/>
              </a:rPr>
              <a:t> </a:t>
            </a:r>
            <a:endParaRPr lang="en-US" sz="1200" dirty="0"/>
          </a:p>
        </p:txBody>
      </p:sp>
      <p:pic>
        <p:nvPicPr>
          <p:cNvPr id="3" name="Picture 2">
            <a:extLst>
              <a:ext uri="{FF2B5EF4-FFF2-40B4-BE49-F238E27FC236}">
                <a16:creationId xmlns:a16="http://schemas.microsoft.com/office/drawing/2014/main" id="{FD3340A2-2327-F249-8461-DB80349C34E8}"/>
              </a:ext>
            </a:extLst>
          </p:cNvPr>
          <p:cNvPicPr>
            <a:picLocks noChangeAspect="1"/>
          </p:cNvPicPr>
          <p:nvPr/>
        </p:nvPicPr>
        <p:blipFill rotWithShape="1">
          <a:blip r:embed="rId3"/>
          <a:srcRect r="50000"/>
          <a:stretch/>
        </p:blipFill>
        <p:spPr>
          <a:xfrm>
            <a:off x="-790" y="1098001"/>
            <a:ext cx="4572000" cy="3231286"/>
          </a:xfrm>
          <a:prstGeom prst="rect">
            <a:avLst/>
          </a:prstGeom>
        </p:spPr>
      </p:pic>
      <p:pic>
        <p:nvPicPr>
          <p:cNvPr id="4" name="Picture 3">
            <a:extLst>
              <a:ext uri="{FF2B5EF4-FFF2-40B4-BE49-F238E27FC236}">
                <a16:creationId xmlns:a16="http://schemas.microsoft.com/office/drawing/2014/main" id="{17C51FC7-B497-C347-BEEF-B3C8F4BA2576}"/>
              </a:ext>
            </a:extLst>
          </p:cNvPr>
          <p:cNvPicPr>
            <a:picLocks noChangeAspect="1"/>
          </p:cNvPicPr>
          <p:nvPr/>
        </p:nvPicPr>
        <p:blipFill rotWithShape="1">
          <a:blip r:embed="rId4"/>
          <a:srcRect r="50000"/>
          <a:stretch/>
        </p:blipFill>
        <p:spPr>
          <a:xfrm>
            <a:off x="4571210" y="1187928"/>
            <a:ext cx="4503648" cy="3231286"/>
          </a:xfrm>
          <a:prstGeom prst="rect">
            <a:avLst/>
          </a:prstGeom>
        </p:spPr>
      </p:pic>
      <p:sp>
        <p:nvSpPr>
          <p:cNvPr id="7" name="TextBox 6">
            <a:extLst>
              <a:ext uri="{FF2B5EF4-FFF2-40B4-BE49-F238E27FC236}">
                <a16:creationId xmlns:a16="http://schemas.microsoft.com/office/drawing/2014/main" id="{66ADFE55-9B62-4C46-8881-9A19A96476B8}"/>
              </a:ext>
            </a:extLst>
          </p:cNvPr>
          <p:cNvSpPr txBox="1"/>
          <p:nvPr/>
        </p:nvSpPr>
        <p:spPr>
          <a:xfrm>
            <a:off x="238676" y="772840"/>
            <a:ext cx="4099389" cy="369332"/>
          </a:xfrm>
          <a:prstGeom prst="rect">
            <a:avLst/>
          </a:prstGeom>
          <a:noFill/>
        </p:spPr>
        <p:txBody>
          <a:bodyPr wrap="square" rtlCol="0">
            <a:spAutoFit/>
          </a:bodyPr>
          <a:lstStyle/>
          <a:p>
            <a:r>
              <a:rPr lang="en-US" dirty="0"/>
              <a:t>Use MSI image to correct O2 channel</a:t>
            </a:r>
          </a:p>
        </p:txBody>
      </p:sp>
      <p:sp>
        <p:nvSpPr>
          <p:cNvPr id="10" name="TextBox 9">
            <a:extLst>
              <a:ext uri="{FF2B5EF4-FFF2-40B4-BE49-F238E27FC236}">
                <a16:creationId xmlns:a16="http://schemas.microsoft.com/office/drawing/2014/main" id="{95E792BD-729F-2F49-A8B0-67FC1B64F1B2}"/>
              </a:ext>
            </a:extLst>
          </p:cNvPr>
          <p:cNvSpPr txBox="1"/>
          <p:nvPr/>
        </p:nvSpPr>
        <p:spPr>
          <a:xfrm>
            <a:off x="4805937" y="818596"/>
            <a:ext cx="4336485" cy="369332"/>
          </a:xfrm>
          <a:prstGeom prst="rect">
            <a:avLst/>
          </a:prstGeom>
          <a:noFill/>
        </p:spPr>
        <p:txBody>
          <a:bodyPr wrap="square" rtlCol="0">
            <a:spAutoFit/>
          </a:bodyPr>
          <a:lstStyle/>
          <a:p>
            <a:r>
              <a:rPr lang="en-US" dirty="0"/>
              <a:t>Use O2 channel to correct CH4 Channel</a:t>
            </a:r>
          </a:p>
        </p:txBody>
      </p:sp>
    </p:spTree>
    <p:extLst>
      <p:ext uri="{BB962C8B-B14F-4D97-AF65-F5344CB8AC3E}">
        <p14:creationId xmlns:p14="http://schemas.microsoft.com/office/powerpoint/2010/main" val="145858330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n aerial view of a city&#10;&#10;Description automatically generated with medium confidence">
            <a:extLst>
              <a:ext uri="{FF2B5EF4-FFF2-40B4-BE49-F238E27FC236}">
                <a16:creationId xmlns:a16="http://schemas.microsoft.com/office/drawing/2014/main" id="{C2793089-93C8-4269-A8D9-F9DAE77012B9}"/>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1579" y="1"/>
            <a:ext cx="9140843" cy="749300"/>
          </a:xfrm>
          <a:prstGeom prst="rect">
            <a:avLst/>
          </a:prstGeom>
        </p:spPr>
      </p:pic>
      <p:sp>
        <p:nvSpPr>
          <p:cNvPr id="9" name="TextBox 8">
            <a:extLst>
              <a:ext uri="{FF2B5EF4-FFF2-40B4-BE49-F238E27FC236}">
                <a16:creationId xmlns:a16="http://schemas.microsoft.com/office/drawing/2014/main" id="{F0E038CB-30C4-4602-BCB6-998854C56697}"/>
              </a:ext>
            </a:extLst>
          </p:cNvPr>
          <p:cNvSpPr txBox="1"/>
          <p:nvPr/>
        </p:nvSpPr>
        <p:spPr>
          <a:xfrm>
            <a:off x="136524" y="132276"/>
            <a:ext cx="8965096" cy="507831"/>
          </a:xfrm>
          <a:prstGeom prst="rect">
            <a:avLst/>
          </a:prstGeom>
          <a:noFill/>
        </p:spPr>
        <p:txBody>
          <a:bodyPr wrap="square" rtlCol="0">
            <a:spAutoFit/>
          </a:bodyPr>
          <a:lstStyle/>
          <a:p>
            <a:pPr algn="ctr"/>
            <a:r>
              <a:rPr lang="en-US" sz="2700" b="1" dirty="0">
                <a:latin typeface="Times New Roman" panose="02020603050405020304" pitchFamily="18" charset="0"/>
                <a:cs typeface="Times New Roman" panose="02020603050405020304" pitchFamily="18" charset="0"/>
              </a:rPr>
              <a:t>Mapping of the same area in 3 days apart</a:t>
            </a:r>
          </a:p>
        </p:txBody>
      </p:sp>
      <p:pic>
        <p:nvPicPr>
          <p:cNvPr id="2" name="Picture 1">
            <a:extLst>
              <a:ext uri="{FF2B5EF4-FFF2-40B4-BE49-F238E27FC236}">
                <a16:creationId xmlns:a16="http://schemas.microsoft.com/office/drawing/2014/main" id="{7FF6147C-F509-8F47-B1D7-F29B699918F7}"/>
              </a:ext>
            </a:extLst>
          </p:cNvPr>
          <p:cNvPicPr>
            <a:picLocks noChangeAspect="1"/>
          </p:cNvPicPr>
          <p:nvPr/>
        </p:nvPicPr>
        <p:blipFill>
          <a:blip r:embed="rId3"/>
          <a:stretch>
            <a:fillRect/>
          </a:stretch>
        </p:blipFill>
        <p:spPr>
          <a:xfrm>
            <a:off x="-159744" y="523416"/>
            <a:ext cx="4572000" cy="3429000"/>
          </a:xfrm>
          <a:prstGeom prst="rect">
            <a:avLst/>
          </a:prstGeom>
        </p:spPr>
      </p:pic>
      <p:pic>
        <p:nvPicPr>
          <p:cNvPr id="3" name="Picture 2">
            <a:extLst>
              <a:ext uri="{FF2B5EF4-FFF2-40B4-BE49-F238E27FC236}">
                <a16:creationId xmlns:a16="http://schemas.microsoft.com/office/drawing/2014/main" id="{0094CA4E-4624-7149-B685-6E0224D7C94E}"/>
              </a:ext>
            </a:extLst>
          </p:cNvPr>
          <p:cNvPicPr>
            <a:picLocks noChangeAspect="1"/>
          </p:cNvPicPr>
          <p:nvPr/>
        </p:nvPicPr>
        <p:blipFill>
          <a:blip r:embed="rId4"/>
          <a:stretch>
            <a:fillRect/>
          </a:stretch>
        </p:blipFill>
        <p:spPr>
          <a:xfrm>
            <a:off x="4412256" y="523416"/>
            <a:ext cx="4519261" cy="3389446"/>
          </a:xfrm>
          <a:prstGeom prst="rect">
            <a:avLst/>
          </a:prstGeom>
        </p:spPr>
      </p:pic>
      <p:sp>
        <p:nvSpPr>
          <p:cNvPr id="10" name="TextBox 9">
            <a:extLst>
              <a:ext uri="{FF2B5EF4-FFF2-40B4-BE49-F238E27FC236}">
                <a16:creationId xmlns:a16="http://schemas.microsoft.com/office/drawing/2014/main" id="{C3705424-3ADC-E545-BB08-5455F4D5D9FA}"/>
              </a:ext>
            </a:extLst>
          </p:cNvPr>
          <p:cNvSpPr txBox="1"/>
          <p:nvPr/>
        </p:nvSpPr>
        <p:spPr>
          <a:xfrm>
            <a:off x="1057620" y="3728196"/>
            <a:ext cx="2137272" cy="369332"/>
          </a:xfrm>
          <a:prstGeom prst="rect">
            <a:avLst/>
          </a:prstGeom>
          <a:noFill/>
        </p:spPr>
        <p:txBody>
          <a:bodyPr wrap="square">
            <a:spAutoFit/>
          </a:bodyPr>
          <a:lstStyle/>
          <a:p>
            <a:r>
              <a:rPr lang="en-US" dirty="0">
                <a:effectLst/>
                <a:latin typeface="Helvetica" pitchFamily="2" charset="0"/>
              </a:rPr>
              <a:t>RF06 [20210806]</a:t>
            </a:r>
          </a:p>
        </p:txBody>
      </p:sp>
      <p:sp>
        <p:nvSpPr>
          <p:cNvPr id="12" name="TextBox 11">
            <a:extLst>
              <a:ext uri="{FF2B5EF4-FFF2-40B4-BE49-F238E27FC236}">
                <a16:creationId xmlns:a16="http://schemas.microsoft.com/office/drawing/2014/main" id="{12988BCB-3EF7-CF4C-96A6-887795D48B5F}"/>
              </a:ext>
            </a:extLst>
          </p:cNvPr>
          <p:cNvSpPr txBox="1"/>
          <p:nvPr/>
        </p:nvSpPr>
        <p:spPr>
          <a:xfrm>
            <a:off x="5949108" y="3683971"/>
            <a:ext cx="2137272" cy="369332"/>
          </a:xfrm>
          <a:prstGeom prst="rect">
            <a:avLst/>
          </a:prstGeom>
          <a:noFill/>
        </p:spPr>
        <p:txBody>
          <a:bodyPr wrap="square">
            <a:spAutoFit/>
          </a:bodyPr>
          <a:lstStyle/>
          <a:p>
            <a:r>
              <a:rPr lang="en-US" dirty="0">
                <a:effectLst/>
                <a:latin typeface="Helvetica" pitchFamily="2" charset="0"/>
              </a:rPr>
              <a:t>RF07 [20210809]</a:t>
            </a:r>
          </a:p>
        </p:txBody>
      </p:sp>
      <p:sp>
        <p:nvSpPr>
          <p:cNvPr id="14" name="TextBox 13">
            <a:extLst>
              <a:ext uri="{FF2B5EF4-FFF2-40B4-BE49-F238E27FC236}">
                <a16:creationId xmlns:a16="http://schemas.microsoft.com/office/drawing/2014/main" id="{0D6F5D6E-188C-D64E-AAE3-73AFBBA1A66D}"/>
              </a:ext>
            </a:extLst>
          </p:cNvPr>
          <p:cNvSpPr txBox="1"/>
          <p:nvPr/>
        </p:nvSpPr>
        <p:spPr>
          <a:xfrm>
            <a:off x="7541410" y="4563077"/>
            <a:ext cx="1576086" cy="276999"/>
          </a:xfrm>
          <a:prstGeom prst="rect">
            <a:avLst/>
          </a:prstGeom>
          <a:noFill/>
        </p:spPr>
        <p:txBody>
          <a:bodyPr wrap="square" rtlCol="0">
            <a:spAutoFit/>
          </a:bodyPr>
          <a:lstStyle/>
          <a:p>
            <a:r>
              <a:rPr lang="en-US" sz="1200" b="0" i="0" dirty="0">
                <a:solidFill>
                  <a:srgbClr val="202124"/>
                </a:solidFill>
                <a:effectLst/>
                <a:latin typeface="Google Sans"/>
              </a:rPr>
              <a:t>Chris Chan Miller</a:t>
            </a:r>
            <a:endParaRPr lang="en-US" sz="1200" dirty="0"/>
          </a:p>
        </p:txBody>
      </p:sp>
      <p:sp>
        <p:nvSpPr>
          <p:cNvPr id="15" name="TextBox 14">
            <a:extLst>
              <a:ext uri="{FF2B5EF4-FFF2-40B4-BE49-F238E27FC236}">
                <a16:creationId xmlns:a16="http://schemas.microsoft.com/office/drawing/2014/main" id="{B6E13D83-2D99-B84F-8F76-4157ED681B3D}"/>
              </a:ext>
            </a:extLst>
          </p:cNvPr>
          <p:cNvSpPr txBox="1"/>
          <p:nvPr/>
        </p:nvSpPr>
        <p:spPr>
          <a:xfrm>
            <a:off x="26504" y="4079516"/>
            <a:ext cx="8743308" cy="646331"/>
          </a:xfrm>
          <a:prstGeom prst="rect">
            <a:avLst/>
          </a:prstGeom>
          <a:noFill/>
        </p:spPr>
        <p:txBody>
          <a:bodyPr wrap="square">
            <a:spAutoFit/>
          </a:bodyPr>
          <a:lstStyle/>
          <a:p>
            <a:pPr marL="214313" indent="-214313">
              <a:buFont typeface="Arial" panose="020B0604020202020204" pitchFamily="34" charset="0"/>
              <a:buChar char="•"/>
            </a:pPr>
            <a:r>
              <a:rPr lang="en-US" sz="1800" dirty="0">
                <a:latin typeface="Arial" panose="020B0604020202020204" pitchFamily="34" charset="0"/>
                <a:cs typeface="Arial" panose="020B0604020202020204" pitchFamily="34" charset="0"/>
              </a:rPr>
              <a:t>Observed both large point sources and broad regional enhancements</a:t>
            </a:r>
          </a:p>
          <a:p>
            <a:pPr marL="214313" indent="-214313">
              <a:buFont typeface="Arial" panose="020B0604020202020204" pitchFamily="34" charset="0"/>
              <a:buChar char="•"/>
            </a:pPr>
            <a:r>
              <a:rPr lang="en-US" dirty="0">
                <a:latin typeface="Arial" panose="020B0604020202020204" pitchFamily="34" charset="0"/>
                <a:cs typeface="Arial" panose="020B0604020202020204" pitchFamily="34" charset="0"/>
              </a:rPr>
              <a:t>See different patterns for some of the major emitters</a:t>
            </a:r>
            <a:endParaRPr lang="en-US"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077040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FEAFDEC-2D06-0B45-B126-F9F7EDA8CB23}"/>
              </a:ext>
            </a:extLst>
          </p:cNvPr>
          <p:cNvPicPr>
            <a:picLocks noChangeAspect="1"/>
          </p:cNvPicPr>
          <p:nvPr/>
        </p:nvPicPr>
        <p:blipFill rotWithShape="1">
          <a:blip r:embed="rId2"/>
          <a:srcRect t="3059"/>
          <a:stretch/>
        </p:blipFill>
        <p:spPr>
          <a:xfrm>
            <a:off x="2561504" y="512622"/>
            <a:ext cx="3930804" cy="4191610"/>
          </a:xfrm>
          <a:prstGeom prst="rect">
            <a:avLst/>
          </a:prstGeom>
        </p:spPr>
      </p:pic>
      <p:sp>
        <p:nvSpPr>
          <p:cNvPr id="4" name="TextBox 3">
            <a:extLst>
              <a:ext uri="{FF2B5EF4-FFF2-40B4-BE49-F238E27FC236}">
                <a16:creationId xmlns:a16="http://schemas.microsoft.com/office/drawing/2014/main" id="{413BBCF2-6793-764D-A4C8-EE175A85E549}"/>
              </a:ext>
            </a:extLst>
          </p:cNvPr>
          <p:cNvSpPr txBox="1"/>
          <p:nvPr/>
        </p:nvSpPr>
        <p:spPr>
          <a:xfrm>
            <a:off x="6431877" y="322477"/>
            <a:ext cx="2625035" cy="715581"/>
          </a:xfrm>
          <a:prstGeom prst="rect">
            <a:avLst/>
          </a:prstGeom>
          <a:solidFill>
            <a:schemeClr val="bg1"/>
          </a:solidFill>
        </p:spPr>
        <p:txBody>
          <a:bodyPr wrap="square" rtlCol="0">
            <a:spAutoFit/>
          </a:bodyPr>
          <a:lstStyle/>
          <a:p>
            <a:pPr algn="ctr"/>
            <a:r>
              <a:rPr lang="en-US" sz="1350" b="1" dirty="0"/>
              <a:t>Permian Basin “Basking Plume” </a:t>
            </a:r>
          </a:p>
          <a:p>
            <a:pPr algn="ctr"/>
            <a:r>
              <a:rPr lang="en-US" sz="1350" b="1" dirty="0"/>
              <a:t>(09 Aug 2021)</a:t>
            </a:r>
          </a:p>
        </p:txBody>
      </p:sp>
      <p:sp>
        <p:nvSpPr>
          <p:cNvPr id="5" name="TextBox 4">
            <a:extLst>
              <a:ext uri="{FF2B5EF4-FFF2-40B4-BE49-F238E27FC236}">
                <a16:creationId xmlns:a16="http://schemas.microsoft.com/office/drawing/2014/main" id="{36A93E34-EC55-6842-BB19-8E2BCEFC9DD7}"/>
              </a:ext>
            </a:extLst>
          </p:cNvPr>
          <p:cNvSpPr txBox="1"/>
          <p:nvPr/>
        </p:nvSpPr>
        <p:spPr>
          <a:xfrm>
            <a:off x="2216869" y="3105766"/>
            <a:ext cx="612540" cy="300082"/>
          </a:xfrm>
          <a:prstGeom prst="rect">
            <a:avLst/>
          </a:prstGeom>
          <a:solidFill>
            <a:schemeClr val="bg1"/>
          </a:solidFill>
        </p:spPr>
        <p:txBody>
          <a:bodyPr wrap="square" rtlCol="0">
            <a:spAutoFit/>
          </a:bodyPr>
          <a:lstStyle/>
          <a:p>
            <a:r>
              <a:rPr lang="en-US" sz="1350" b="1" dirty="0"/>
              <a:t>32.40</a:t>
            </a:r>
          </a:p>
        </p:txBody>
      </p:sp>
      <p:sp>
        <p:nvSpPr>
          <p:cNvPr id="7" name="TextBox 6">
            <a:extLst>
              <a:ext uri="{FF2B5EF4-FFF2-40B4-BE49-F238E27FC236}">
                <a16:creationId xmlns:a16="http://schemas.microsoft.com/office/drawing/2014/main" id="{C34942AD-FD1C-2142-A82F-1E8F2C7DD95A}"/>
              </a:ext>
            </a:extLst>
          </p:cNvPr>
          <p:cNvSpPr txBox="1"/>
          <p:nvPr/>
        </p:nvSpPr>
        <p:spPr>
          <a:xfrm>
            <a:off x="2217631" y="1824285"/>
            <a:ext cx="612541" cy="300082"/>
          </a:xfrm>
          <a:prstGeom prst="rect">
            <a:avLst/>
          </a:prstGeom>
          <a:solidFill>
            <a:schemeClr val="bg1"/>
          </a:solidFill>
        </p:spPr>
        <p:txBody>
          <a:bodyPr wrap="square" rtlCol="0">
            <a:spAutoFit/>
          </a:bodyPr>
          <a:lstStyle/>
          <a:p>
            <a:r>
              <a:rPr lang="en-US" sz="1350" b="1" dirty="0"/>
              <a:t>32.45</a:t>
            </a:r>
          </a:p>
        </p:txBody>
      </p:sp>
      <p:sp>
        <p:nvSpPr>
          <p:cNvPr id="8" name="TextBox 7">
            <a:extLst>
              <a:ext uri="{FF2B5EF4-FFF2-40B4-BE49-F238E27FC236}">
                <a16:creationId xmlns:a16="http://schemas.microsoft.com/office/drawing/2014/main" id="{4C64162B-6F3D-2745-B63A-50120AB8327E}"/>
              </a:ext>
            </a:extLst>
          </p:cNvPr>
          <p:cNvSpPr txBox="1"/>
          <p:nvPr/>
        </p:nvSpPr>
        <p:spPr>
          <a:xfrm>
            <a:off x="2220228" y="576605"/>
            <a:ext cx="612542" cy="300082"/>
          </a:xfrm>
          <a:prstGeom prst="rect">
            <a:avLst/>
          </a:prstGeom>
          <a:solidFill>
            <a:schemeClr val="bg1"/>
          </a:solidFill>
        </p:spPr>
        <p:txBody>
          <a:bodyPr wrap="square" rtlCol="0">
            <a:spAutoFit/>
          </a:bodyPr>
          <a:lstStyle/>
          <a:p>
            <a:r>
              <a:rPr lang="en-US" sz="1350" b="1" dirty="0"/>
              <a:t>32.50</a:t>
            </a:r>
          </a:p>
        </p:txBody>
      </p:sp>
      <p:sp>
        <p:nvSpPr>
          <p:cNvPr id="6" name="TextBox 5">
            <a:extLst>
              <a:ext uri="{FF2B5EF4-FFF2-40B4-BE49-F238E27FC236}">
                <a16:creationId xmlns:a16="http://schemas.microsoft.com/office/drawing/2014/main" id="{6EFB81E0-69EB-4347-AEDE-61C2CE71F048}"/>
              </a:ext>
            </a:extLst>
          </p:cNvPr>
          <p:cNvSpPr txBox="1"/>
          <p:nvPr/>
        </p:nvSpPr>
        <p:spPr>
          <a:xfrm>
            <a:off x="2727374" y="512622"/>
            <a:ext cx="194829" cy="300082"/>
          </a:xfrm>
          <a:prstGeom prst="rect">
            <a:avLst/>
          </a:prstGeom>
          <a:noFill/>
        </p:spPr>
        <p:txBody>
          <a:bodyPr wrap="square" rtlCol="0">
            <a:spAutoFit/>
          </a:bodyPr>
          <a:lstStyle/>
          <a:p>
            <a:r>
              <a:rPr lang="en-US" sz="1350" dirty="0"/>
              <a:t>_</a:t>
            </a:r>
          </a:p>
        </p:txBody>
      </p:sp>
      <p:sp>
        <p:nvSpPr>
          <p:cNvPr id="10" name="TextBox 9">
            <a:extLst>
              <a:ext uri="{FF2B5EF4-FFF2-40B4-BE49-F238E27FC236}">
                <a16:creationId xmlns:a16="http://schemas.microsoft.com/office/drawing/2014/main" id="{7DC8817E-74B4-FA40-A976-28D60E8B50F6}"/>
              </a:ext>
            </a:extLst>
          </p:cNvPr>
          <p:cNvSpPr txBox="1"/>
          <p:nvPr/>
        </p:nvSpPr>
        <p:spPr>
          <a:xfrm>
            <a:off x="2727374" y="1770740"/>
            <a:ext cx="194829" cy="300082"/>
          </a:xfrm>
          <a:prstGeom prst="rect">
            <a:avLst/>
          </a:prstGeom>
          <a:noFill/>
        </p:spPr>
        <p:txBody>
          <a:bodyPr wrap="square" rtlCol="0">
            <a:spAutoFit/>
          </a:bodyPr>
          <a:lstStyle/>
          <a:p>
            <a:r>
              <a:rPr lang="en-US" sz="1350" dirty="0"/>
              <a:t>_</a:t>
            </a:r>
          </a:p>
        </p:txBody>
      </p:sp>
      <p:sp>
        <p:nvSpPr>
          <p:cNvPr id="11" name="TextBox 10">
            <a:extLst>
              <a:ext uri="{FF2B5EF4-FFF2-40B4-BE49-F238E27FC236}">
                <a16:creationId xmlns:a16="http://schemas.microsoft.com/office/drawing/2014/main" id="{65EBDE60-7252-D848-AE86-EC624213425A}"/>
              </a:ext>
            </a:extLst>
          </p:cNvPr>
          <p:cNvSpPr txBox="1"/>
          <p:nvPr/>
        </p:nvSpPr>
        <p:spPr>
          <a:xfrm>
            <a:off x="2719768" y="3030473"/>
            <a:ext cx="194829" cy="300082"/>
          </a:xfrm>
          <a:prstGeom prst="rect">
            <a:avLst/>
          </a:prstGeom>
          <a:noFill/>
        </p:spPr>
        <p:txBody>
          <a:bodyPr wrap="square" rtlCol="0">
            <a:spAutoFit/>
          </a:bodyPr>
          <a:lstStyle/>
          <a:p>
            <a:r>
              <a:rPr lang="en-US" sz="1350" dirty="0"/>
              <a:t>_</a:t>
            </a:r>
          </a:p>
        </p:txBody>
      </p:sp>
      <p:sp>
        <p:nvSpPr>
          <p:cNvPr id="12" name="Rectangle 11">
            <a:extLst>
              <a:ext uri="{FF2B5EF4-FFF2-40B4-BE49-F238E27FC236}">
                <a16:creationId xmlns:a16="http://schemas.microsoft.com/office/drawing/2014/main" id="{B5F4B1D1-E14B-1A4E-A7BE-A406DCF83E1B}"/>
              </a:ext>
            </a:extLst>
          </p:cNvPr>
          <p:cNvSpPr/>
          <p:nvPr/>
        </p:nvSpPr>
        <p:spPr>
          <a:xfrm>
            <a:off x="3062185" y="4520413"/>
            <a:ext cx="3363516" cy="1091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9" name="TextBox 8">
            <a:extLst>
              <a:ext uri="{FF2B5EF4-FFF2-40B4-BE49-F238E27FC236}">
                <a16:creationId xmlns:a16="http://schemas.microsoft.com/office/drawing/2014/main" id="{9669D1AD-FA90-774B-B14A-6E56511BF94C}"/>
              </a:ext>
            </a:extLst>
          </p:cNvPr>
          <p:cNvSpPr txBox="1"/>
          <p:nvPr/>
        </p:nvSpPr>
        <p:spPr>
          <a:xfrm>
            <a:off x="3327742" y="4375601"/>
            <a:ext cx="3417407" cy="507831"/>
          </a:xfrm>
          <a:prstGeom prst="rect">
            <a:avLst/>
          </a:prstGeom>
          <a:noFill/>
        </p:spPr>
        <p:txBody>
          <a:bodyPr wrap="square" rtlCol="0">
            <a:spAutoFit/>
          </a:bodyPr>
          <a:lstStyle/>
          <a:p>
            <a:r>
              <a:rPr lang="en-US" sz="1350" b="1" dirty="0"/>
              <a:t>       |                     |                      |</a:t>
            </a:r>
          </a:p>
          <a:p>
            <a:r>
              <a:rPr lang="en-US" sz="1350" b="1" dirty="0"/>
              <a:t>-103.75           -103.70           -103.65</a:t>
            </a:r>
          </a:p>
        </p:txBody>
      </p:sp>
      <p:sp>
        <p:nvSpPr>
          <p:cNvPr id="13" name="TextBox 12">
            <a:extLst>
              <a:ext uri="{FF2B5EF4-FFF2-40B4-BE49-F238E27FC236}">
                <a16:creationId xmlns:a16="http://schemas.microsoft.com/office/drawing/2014/main" id="{9EB8CE9C-9ABC-E847-AC68-342DAE3C69FE}"/>
              </a:ext>
            </a:extLst>
          </p:cNvPr>
          <p:cNvSpPr txBox="1"/>
          <p:nvPr/>
        </p:nvSpPr>
        <p:spPr>
          <a:xfrm>
            <a:off x="6397107" y="1485481"/>
            <a:ext cx="522143" cy="2077492"/>
          </a:xfrm>
          <a:prstGeom prst="rect">
            <a:avLst/>
          </a:prstGeom>
          <a:solidFill>
            <a:schemeClr val="bg1"/>
          </a:solidFill>
        </p:spPr>
        <p:txBody>
          <a:bodyPr wrap="square" rtlCol="0">
            <a:spAutoFit/>
          </a:bodyPr>
          <a:lstStyle/>
          <a:p>
            <a:r>
              <a:rPr lang="en-US" sz="1350" b="1" dirty="0"/>
              <a:t>1.90</a:t>
            </a:r>
          </a:p>
          <a:p>
            <a:endParaRPr lang="en-US" sz="525" b="1" dirty="0"/>
          </a:p>
          <a:p>
            <a:r>
              <a:rPr lang="en-US" sz="1350" b="1" dirty="0"/>
              <a:t>1.88</a:t>
            </a:r>
          </a:p>
          <a:p>
            <a:endParaRPr lang="en-US" sz="525" b="1" dirty="0"/>
          </a:p>
          <a:p>
            <a:r>
              <a:rPr lang="en-US" sz="1350" b="1" dirty="0"/>
              <a:t>1.86</a:t>
            </a:r>
          </a:p>
          <a:p>
            <a:endParaRPr lang="en-US" sz="600" b="1" dirty="0"/>
          </a:p>
          <a:p>
            <a:r>
              <a:rPr lang="en-US" sz="1350" b="1" dirty="0"/>
              <a:t>1.84</a:t>
            </a:r>
          </a:p>
          <a:p>
            <a:endParaRPr lang="en-US" sz="600" b="1" dirty="0"/>
          </a:p>
          <a:p>
            <a:r>
              <a:rPr lang="en-US" sz="1350" b="1" dirty="0"/>
              <a:t>1.82</a:t>
            </a:r>
          </a:p>
          <a:p>
            <a:endParaRPr lang="en-US" sz="600" b="1" dirty="0"/>
          </a:p>
          <a:p>
            <a:r>
              <a:rPr lang="en-US" sz="1350" b="1" dirty="0"/>
              <a:t>1.80</a:t>
            </a:r>
          </a:p>
          <a:p>
            <a:endParaRPr lang="en-US" sz="600" b="1" dirty="0"/>
          </a:p>
          <a:p>
            <a:r>
              <a:rPr lang="en-US" sz="1350" b="1" dirty="0"/>
              <a:t>1.78</a:t>
            </a:r>
          </a:p>
        </p:txBody>
      </p:sp>
      <p:sp>
        <p:nvSpPr>
          <p:cNvPr id="14" name="TextBox 13">
            <a:extLst>
              <a:ext uri="{FF2B5EF4-FFF2-40B4-BE49-F238E27FC236}">
                <a16:creationId xmlns:a16="http://schemas.microsoft.com/office/drawing/2014/main" id="{8D7248CB-6F1E-A44B-8081-96D4E190389D}"/>
              </a:ext>
            </a:extLst>
          </p:cNvPr>
          <p:cNvSpPr txBox="1"/>
          <p:nvPr/>
        </p:nvSpPr>
        <p:spPr>
          <a:xfrm>
            <a:off x="6745149" y="1526573"/>
            <a:ext cx="1067722" cy="230832"/>
          </a:xfrm>
          <a:prstGeom prst="rect">
            <a:avLst/>
          </a:prstGeom>
          <a:noFill/>
        </p:spPr>
        <p:txBody>
          <a:bodyPr wrap="square" rtlCol="0">
            <a:spAutoFit/>
          </a:bodyPr>
          <a:lstStyle/>
          <a:p>
            <a:r>
              <a:rPr lang="en-US" sz="900" b="1" dirty="0">
                <a:sym typeface="Wingdings" pitchFamily="2" charset="2"/>
              </a:rPr>
              <a:t>(  2.4 )</a:t>
            </a:r>
            <a:endParaRPr lang="en-US" sz="900" b="1" dirty="0"/>
          </a:p>
        </p:txBody>
      </p:sp>
      <p:sp>
        <p:nvSpPr>
          <p:cNvPr id="15" name="TextBox 14">
            <a:extLst>
              <a:ext uri="{FF2B5EF4-FFF2-40B4-BE49-F238E27FC236}">
                <a16:creationId xmlns:a16="http://schemas.microsoft.com/office/drawing/2014/main" id="{640B689F-3BCA-AC4E-A696-5E8C4813352D}"/>
              </a:ext>
            </a:extLst>
          </p:cNvPr>
          <p:cNvSpPr txBox="1"/>
          <p:nvPr/>
        </p:nvSpPr>
        <p:spPr>
          <a:xfrm>
            <a:off x="6218431" y="1166516"/>
            <a:ext cx="708990" cy="300082"/>
          </a:xfrm>
          <a:prstGeom prst="rect">
            <a:avLst/>
          </a:prstGeom>
          <a:noFill/>
        </p:spPr>
        <p:txBody>
          <a:bodyPr wrap="square" rtlCol="0">
            <a:spAutoFit/>
          </a:bodyPr>
          <a:lstStyle/>
          <a:p>
            <a:r>
              <a:rPr lang="en-US" sz="1350" b="1" dirty="0"/>
              <a:t>(ppm)</a:t>
            </a:r>
          </a:p>
        </p:txBody>
      </p:sp>
      <p:cxnSp>
        <p:nvCxnSpPr>
          <p:cNvPr id="17" name="Straight Arrow Connector 16">
            <a:extLst>
              <a:ext uri="{FF2B5EF4-FFF2-40B4-BE49-F238E27FC236}">
                <a16:creationId xmlns:a16="http://schemas.microsoft.com/office/drawing/2014/main" id="{01A2D161-400F-584C-AD97-F3EA4DF5E860}"/>
              </a:ext>
            </a:extLst>
          </p:cNvPr>
          <p:cNvCxnSpPr/>
          <p:nvPr/>
        </p:nvCxnSpPr>
        <p:spPr>
          <a:xfrm>
            <a:off x="2094249" y="582393"/>
            <a:ext cx="0" cy="3605459"/>
          </a:xfrm>
          <a:prstGeom prst="straightConnector1">
            <a:avLst/>
          </a:prstGeom>
          <a:ln w="28575">
            <a:headEnd type="triangle" w="med" len="med"/>
            <a:tailEnd type="none" w="med" len="med"/>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7628022E-6A3E-AD4A-AAF5-75125AFE2BBC}"/>
              </a:ext>
            </a:extLst>
          </p:cNvPr>
          <p:cNvSpPr txBox="1"/>
          <p:nvPr/>
        </p:nvSpPr>
        <p:spPr>
          <a:xfrm rot="16200000">
            <a:off x="1504353" y="1790992"/>
            <a:ext cx="865099" cy="323165"/>
          </a:xfrm>
          <a:prstGeom prst="rect">
            <a:avLst/>
          </a:prstGeom>
          <a:noFill/>
        </p:spPr>
        <p:txBody>
          <a:bodyPr wrap="square" rtlCol="0">
            <a:spAutoFit/>
          </a:bodyPr>
          <a:lstStyle/>
          <a:p>
            <a:r>
              <a:rPr lang="en-US" sz="1500" b="1" dirty="0">
                <a:solidFill>
                  <a:srgbClr val="0070C0"/>
                </a:solidFill>
              </a:rPr>
              <a:t>15 km</a:t>
            </a:r>
          </a:p>
        </p:txBody>
      </p:sp>
      <p:sp>
        <p:nvSpPr>
          <p:cNvPr id="19" name="TextBox 18">
            <a:extLst>
              <a:ext uri="{FF2B5EF4-FFF2-40B4-BE49-F238E27FC236}">
                <a16:creationId xmlns:a16="http://schemas.microsoft.com/office/drawing/2014/main" id="{57967DEB-BEC3-A849-8789-2AC0B1A5A980}"/>
              </a:ext>
            </a:extLst>
          </p:cNvPr>
          <p:cNvSpPr txBox="1"/>
          <p:nvPr/>
        </p:nvSpPr>
        <p:spPr>
          <a:xfrm>
            <a:off x="245609" y="3055142"/>
            <a:ext cx="1929860" cy="507831"/>
          </a:xfrm>
          <a:prstGeom prst="rect">
            <a:avLst/>
          </a:prstGeom>
          <a:noFill/>
        </p:spPr>
        <p:txBody>
          <a:bodyPr wrap="square" rtlCol="0">
            <a:spAutoFit/>
          </a:bodyPr>
          <a:lstStyle/>
          <a:p>
            <a:r>
              <a:rPr lang="en-US" sz="1350" i="1" dirty="0">
                <a:solidFill>
                  <a:srgbClr val="0070C0"/>
                </a:solidFill>
              </a:rPr>
              <a:t>15 km, </a:t>
            </a:r>
          </a:p>
          <a:p>
            <a:r>
              <a:rPr lang="en-US" sz="1350" i="1" dirty="0">
                <a:solidFill>
                  <a:srgbClr val="0070C0"/>
                </a:solidFill>
              </a:rPr>
              <a:t>1 – 1.5 </a:t>
            </a:r>
            <a:r>
              <a:rPr lang="en-US" sz="1350" i="1" dirty="0" err="1">
                <a:solidFill>
                  <a:srgbClr val="0070C0"/>
                </a:solidFill>
              </a:rPr>
              <a:t>hrs</a:t>
            </a:r>
            <a:r>
              <a:rPr lang="en-US" sz="1350" i="1" dirty="0">
                <a:solidFill>
                  <a:srgbClr val="0070C0"/>
                </a:solidFill>
              </a:rPr>
              <a:t> travel</a:t>
            </a:r>
          </a:p>
        </p:txBody>
      </p:sp>
      <p:sp>
        <p:nvSpPr>
          <p:cNvPr id="20" name="TextBox 19">
            <a:extLst>
              <a:ext uri="{FF2B5EF4-FFF2-40B4-BE49-F238E27FC236}">
                <a16:creationId xmlns:a16="http://schemas.microsoft.com/office/drawing/2014/main" id="{FA084CB2-51E4-4E8A-9A02-D787383C6735}"/>
              </a:ext>
            </a:extLst>
          </p:cNvPr>
          <p:cNvSpPr txBox="1"/>
          <p:nvPr/>
        </p:nvSpPr>
        <p:spPr>
          <a:xfrm>
            <a:off x="51207" y="5029"/>
            <a:ext cx="8965096" cy="507831"/>
          </a:xfrm>
          <a:prstGeom prst="rect">
            <a:avLst/>
          </a:prstGeom>
          <a:noFill/>
        </p:spPr>
        <p:txBody>
          <a:bodyPr wrap="square" rtlCol="0">
            <a:spAutoFit/>
          </a:bodyPr>
          <a:lstStyle/>
          <a:p>
            <a:r>
              <a:rPr lang="en-US" sz="2700" b="1" dirty="0">
                <a:latin typeface="Times New Roman" panose="02020603050405020304" pitchFamily="18" charset="0"/>
                <a:cs typeface="Times New Roman" panose="02020603050405020304" pitchFamily="18" charset="0"/>
              </a:rPr>
              <a:t>Details of 09 August mapping</a:t>
            </a:r>
          </a:p>
        </p:txBody>
      </p:sp>
      <p:sp>
        <p:nvSpPr>
          <p:cNvPr id="21" name="TextBox 20">
            <a:extLst>
              <a:ext uri="{FF2B5EF4-FFF2-40B4-BE49-F238E27FC236}">
                <a16:creationId xmlns:a16="http://schemas.microsoft.com/office/drawing/2014/main" id="{75931909-2C01-BD4A-A66D-0289AA87CBE9}"/>
              </a:ext>
            </a:extLst>
          </p:cNvPr>
          <p:cNvSpPr txBox="1"/>
          <p:nvPr/>
        </p:nvSpPr>
        <p:spPr>
          <a:xfrm>
            <a:off x="6926369" y="1839339"/>
            <a:ext cx="2255293" cy="2862322"/>
          </a:xfrm>
          <a:prstGeom prst="rect">
            <a:avLst/>
          </a:prstGeom>
          <a:noFill/>
        </p:spPr>
        <p:txBody>
          <a:bodyPr wrap="square">
            <a:spAutoFit/>
          </a:bodyPr>
          <a:lstStyle/>
          <a:p>
            <a:r>
              <a:rPr lang="en-US" sz="1500" dirty="0">
                <a:effectLst/>
                <a:latin typeface="Arial" panose="020B0604020202020204" pitchFamily="34" charset="0"/>
              </a:rPr>
              <a:t>•Large plume observed over gas pipeline extending over 20km</a:t>
            </a:r>
            <a:br>
              <a:rPr lang="en-US" sz="1500" dirty="0"/>
            </a:br>
            <a:r>
              <a:rPr lang="en-US" sz="1500" dirty="0">
                <a:effectLst/>
                <a:latin typeface="Arial" panose="020B0604020202020204" pitchFamily="34" charset="0"/>
              </a:rPr>
              <a:t>• ~6500 kg/h emission rate estimated using IME approach</a:t>
            </a:r>
            <a:br>
              <a:rPr lang="en-US" sz="1500" dirty="0"/>
            </a:br>
            <a:r>
              <a:rPr lang="en-US" sz="1500" dirty="0">
                <a:effectLst/>
                <a:latin typeface="Arial" panose="020B0604020202020204" pitchFamily="34" charset="0"/>
              </a:rPr>
              <a:t>• Estimate consistent with reported pipeline throughput (8200 kg/h)</a:t>
            </a:r>
            <a:br>
              <a:rPr lang="en-US" sz="1500" dirty="0"/>
            </a:br>
            <a:r>
              <a:rPr lang="en-US" sz="1500" dirty="0">
                <a:effectLst/>
                <a:latin typeface="Arial" panose="020B0604020202020204" pitchFamily="34" charset="0"/>
              </a:rPr>
              <a:t>• Leak was detected 15 days before reported by pipeline operator</a:t>
            </a:r>
            <a:endParaRPr lang="en-US" sz="1500" dirty="0"/>
          </a:p>
        </p:txBody>
      </p:sp>
      <p:sp>
        <p:nvSpPr>
          <p:cNvPr id="22" name="TextBox 21">
            <a:extLst>
              <a:ext uri="{FF2B5EF4-FFF2-40B4-BE49-F238E27FC236}">
                <a16:creationId xmlns:a16="http://schemas.microsoft.com/office/drawing/2014/main" id="{76E4BC25-5181-3040-8C06-F1C5CA3FCA8E}"/>
              </a:ext>
            </a:extLst>
          </p:cNvPr>
          <p:cNvSpPr txBox="1"/>
          <p:nvPr/>
        </p:nvSpPr>
        <p:spPr>
          <a:xfrm>
            <a:off x="7744394" y="4606433"/>
            <a:ext cx="1576086" cy="276999"/>
          </a:xfrm>
          <a:prstGeom prst="rect">
            <a:avLst/>
          </a:prstGeom>
          <a:noFill/>
        </p:spPr>
        <p:txBody>
          <a:bodyPr wrap="square" rtlCol="0">
            <a:spAutoFit/>
          </a:bodyPr>
          <a:lstStyle/>
          <a:p>
            <a:r>
              <a:rPr lang="en-US" sz="1200" b="0" i="0" dirty="0">
                <a:solidFill>
                  <a:srgbClr val="202124"/>
                </a:solidFill>
                <a:effectLst/>
                <a:latin typeface="Google Sans"/>
              </a:rPr>
              <a:t>Chris Chan Miller</a:t>
            </a:r>
            <a:endParaRPr lang="en-US" sz="1200" dirty="0"/>
          </a:p>
        </p:txBody>
      </p:sp>
    </p:spTree>
    <p:extLst>
      <p:ext uri="{BB962C8B-B14F-4D97-AF65-F5344CB8AC3E}">
        <p14:creationId xmlns:p14="http://schemas.microsoft.com/office/powerpoint/2010/main" val="271446488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FF9098-CCBC-626C-D732-F037C09A6AB4}"/>
              </a:ext>
            </a:extLst>
          </p:cNvPr>
          <p:cNvSpPr>
            <a:spLocks noGrp="1"/>
          </p:cNvSpPr>
          <p:nvPr>
            <p:ph type="title"/>
          </p:nvPr>
        </p:nvSpPr>
        <p:spPr>
          <a:xfrm>
            <a:off x="405000" y="411957"/>
            <a:ext cx="3375421" cy="997743"/>
          </a:xfrm>
        </p:spPr>
        <p:txBody>
          <a:bodyPr vert="horz" lIns="68580" tIns="34290" rIns="68580" bIns="34290" rtlCol="0" anchor="b">
            <a:noAutofit/>
          </a:bodyPr>
          <a:lstStyle/>
          <a:p>
            <a:r>
              <a:rPr lang="en-US" sz="3300" dirty="0"/>
              <a:t>Control Release Experiments</a:t>
            </a:r>
          </a:p>
        </p:txBody>
      </p:sp>
      <p:pic>
        <p:nvPicPr>
          <p:cNvPr id="34" name="Picture 33" descr="Chart&#10;&#10;Description automatically generated">
            <a:extLst>
              <a:ext uri="{FF2B5EF4-FFF2-40B4-BE49-F238E27FC236}">
                <a16:creationId xmlns:a16="http://schemas.microsoft.com/office/drawing/2014/main" id="{8980EE20-DC08-AB04-1DFF-D9ABB49811ED}"/>
              </a:ext>
            </a:extLst>
          </p:cNvPr>
          <p:cNvPicPr>
            <a:picLocks noChangeAspect="1"/>
          </p:cNvPicPr>
          <p:nvPr/>
        </p:nvPicPr>
        <p:blipFill>
          <a:blip r:embed="rId3"/>
          <a:stretch>
            <a:fillRect/>
          </a:stretch>
        </p:blipFill>
        <p:spPr>
          <a:xfrm>
            <a:off x="4403027" y="149434"/>
            <a:ext cx="4733930" cy="5042217"/>
          </a:xfrm>
          <a:prstGeom prst="rect">
            <a:avLst/>
          </a:prstGeom>
        </p:spPr>
      </p:pic>
      <p:pic>
        <p:nvPicPr>
          <p:cNvPr id="38" name="Picture 2">
            <a:extLst>
              <a:ext uri="{FF2B5EF4-FFF2-40B4-BE49-F238E27FC236}">
                <a16:creationId xmlns:a16="http://schemas.microsoft.com/office/drawing/2014/main" id="{84E21CD7-63E0-818C-0937-2CC49CC6DE8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43" y="2791800"/>
            <a:ext cx="2560277" cy="2341091"/>
          </a:xfrm>
          <a:prstGeom prst="rect">
            <a:avLst/>
          </a:prstGeom>
          <a:noFill/>
          <a:extLst>
            <a:ext uri="{909E8E84-426E-40DD-AFC4-6F175D3DCCD1}">
              <a14:hiddenFill xmlns:a14="http://schemas.microsoft.com/office/drawing/2010/main">
                <a:solidFill>
                  <a:srgbClr val="FFFFFF"/>
                </a:solidFill>
              </a14:hiddenFill>
            </a:ext>
          </a:extLst>
        </p:spPr>
      </p:pic>
      <p:pic>
        <p:nvPicPr>
          <p:cNvPr id="40" name="Picture 4">
            <a:extLst>
              <a:ext uri="{FF2B5EF4-FFF2-40B4-BE49-F238E27FC236}">
                <a16:creationId xmlns:a16="http://schemas.microsoft.com/office/drawing/2014/main" id="{8E519304-3091-6724-36F7-932D78A3E27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51267" y="2789099"/>
            <a:ext cx="1757844" cy="2343791"/>
          </a:xfrm>
          <a:prstGeom prst="rect">
            <a:avLst/>
          </a:prstGeom>
          <a:noFill/>
          <a:extLst>
            <a:ext uri="{909E8E84-426E-40DD-AFC4-6F175D3DCCD1}">
              <a14:hiddenFill xmlns:a14="http://schemas.microsoft.com/office/drawing/2010/main">
                <a:solidFill>
                  <a:srgbClr val="FFFFFF"/>
                </a:solidFill>
              </a14:hiddenFill>
            </a:ext>
          </a:extLst>
        </p:spPr>
      </p:pic>
      <p:sp>
        <p:nvSpPr>
          <p:cNvPr id="3" name="Slide Number Placeholder 2">
            <a:extLst>
              <a:ext uri="{FF2B5EF4-FFF2-40B4-BE49-F238E27FC236}">
                <a16:creationId xmlns:a16="http://schemas.microsoft.com/office/drawing/2014/main" id="{5FC26CB5-15E3-CFF3-1975-4728517AD2C7}"/>
              </a:ext>
            </a:extLst>
          </p:cNvPr>
          <p:cNvSpPr>
            <a:spLocks noGrp="1"/>
          </p:cNvSpPr>
          <p:nvPr>
            <p:ph type="sldNum" sz="quarter" idx="12"/>
          </p:nvPr>
        </p:nvSpPr>
        <p:spPr>
          <a:xfrm>
            <a:off x="8417650" y="4807646"/>
            <a:ext cx="567928" cy="273844"/>
          </a:xfrm>
        </p:spPr>
        <p:txBody>
          <a:bodyPr/>
          <a:lstStyle/>
          <a:p>
            <a:pPr defTabSz="685800"/>
            <a:fld id="{4CD77608-3819-479B-BB98-C216BA724EFE}" type="slidenum">
              <a:rPr lang="en-US">
                <a:solidFill>
                  <a:srgbClr val="000000"/>
                </a:solidFill>
                <a:latin typeface="Avenir Next LT Pro"/>
              </a:rPr>
              <a:pPr defTabSz="685800"/>
              <a:t>27</a:t>
            </a:fld>
            <a:endParaRPr lang="en-US" dirty="0">
              <a:solidFill>
                <a:srgbClr val="000000"/>
              </a:solidFill>
              <a:latin typeface="Avenir Next LT Pro"/>
            </a:endParaRPr>
          </a:p>
        </p:txBody>
      </p:sp>
      <p:sp>
        <p:nvSpPr>
          <p:cNvPr id="6" name="TextBox 5">
            <a:extLst>
              <a:ext uri="{FF2B5EF4-FFF2-40B4-BE49-F238E27FC236}">
                <a16:creationId xmlns:a16="http://schemas.microsoft.com/office/drawing/2014/main" id="{696B3D31-635E-499C-14FE-CE90B9842F08}"/>
              </a:ext>
            </a:extLst>
          </p:cNvPr>
          <p:cNvSpPr txBox="1"/>
          <p:nvPr/>
        </p:nvSpPr>
        <p:spPr>
          <a:xfrm>
            <a:off x="405469" y="1515292"/>
            <a:ext cx="2560277" cy="923330"/>
          </a:xfrm>
          <a:prstGeom prst="rect">
            <a:avLst/>
          </a:prstGeom>
          <a:noFill/>
        </p:spPr>
        <p:txBody>
          <a:bodyPr wrap="square" rtlCol="0">
            <a:spAutoFit/>
          </a:bodyPr>
          <a:lstStyle/>
          <a:p>
            <a:pPr defTabSz="685800"/>
            <a:r>
              <a:rPr lang="en-US" sz="1350" dirty="0">
                <a:solidFill>
                  <a:srgbClr val="FFFFFF"/>
                </a:solidFill>
                <a:latin typeface="Avenir Next LT Pro"/>
              </a:rPr>
              <a:t>Successfully completed on July 30</a:t>
            </a:r>
            <a:r>
              <a:rPr lang="en-US" sz="1350" baseline="30000" dirty="0">
                <a:solidFill>
                  <a:srgbClr val="FFFFFF"/>
                </a:solidFill>
                <a:latin typeface="Avenir Next LT Pro"/>
              </a:rPr>
              <a:t>th</a:t>
            </a:r>
            <a:r>
              <a:rPr lang="en-US" sz="1350" dirty="0">
                <a:solidFill>
                  <a:srgbClr val="FFFFFF"/>
                </a:solidFill>
                <a:latin typeface="Avenir Next LT Pro"/>
              </a:rPr>
              <a:t> &amp; August 3</a:t>
            </a:r>
            <a:r>
              <a:rPr lang="en-US" sz="1350" baseline="30000" dirty="0">
                <a:solidFill>
                  <a:srgbClr val="FFFFFF"/>
                </a:solidFill>
                <a:latin typeface="Avenir Next LT Pro"/>
              </a:rPr>
              <a:t>rd</a:t>
            </a:r>
            <a:r>
              <a:rPr lang="en-US" sz="1350" dirty="0">
                <a:solidFill>
                  <a:srgbClr val="FFFFFF"/>
                </a:solidFill>
                <a:latin typeface="Avenir Next LT Pro"/>
              </a:rPr>
              <a:t>, 2021</a:t>
            </a:r>
          </a:p>
          <a:p>
            <a:pPr defTabSz="685800"/>
            <a:r>
              <a:rPr lang="en-US" sz="1350" dirty="0">
                <a:solidFill>
                  <a:srgbClr val="FFFFFF"/>
                </a:solidFill>
                <a:latin typeface="Avenir Next LT Pro"/>
              </a:rPr>
              <a:t> in the Permian Basin (32.053◦N, -102.301◦W) </a:t>
            </a:r>
          </a:p>
        </p:txBody>
      </p:sp>
      <p:sp>
        <p:nvSpPr>
          <p:cNvPr id="7" name="TextBox 6">
            <a:extLst>
              <a:ext uri="{FF2B5EF4-FFF2-40B4-BE49-F238E27FC236}">
                <a16:creationId xmlns:a16="http://schemas.microsoft.com/office/drawing/2014/main" id="{231FE2DD-1B05-7B2F-73AB-304695DA41B2}"/>
              </a:ext>
            </a:extLst>
          </p:cNvPr>
          <p:cNvSpPr txBox="1"/>
          <p:nvPr/>
        </p:nvSpPr>
        <p:spPr>
          <a:xfrm>
            <a:off x="4887158" y="593881"/>
            <a:ext cx="1411550" cy="715581"/>
          </a:xfrm>
          <a:prstGeom prst="rect">
            <a:avLst/>
          </a:prstGeom>
          <a:solidFill>
            <a:schemeClr val="tx1">
              <a:lumMod val="85000"/>
            </a:schemeClr>
          </a:solidFill>
        </p:spPr>
        <p:txBody>
          <a:bodyPr wrap="square" rtlCol="0">
            <a:spAutoFit/>
          </a:bodyPr>
          <a:lstStyle/>
          <a:p>
            <a:pPr defTabSz="685800"/>
            <a:r>
              <a:rPr lang="en-US" sz="1350" dirty="0" err="1">
                <a:solidFill>
                  <a:srgbClr val="000000"/>
                </a:solidFill>
                <a:latin typeface="Avenir Next LT Pro"/>
              </a:rPr>
              <a:t>mIME</a:t>
            </a:r>
            <a:r>
              <a:rPr lang="en-US" sz="1350" dirty="0">
                <a:solidFill>
                  <a:srgbClr val="000000"/>
                </a:solidFill>
                <a:latin typeface="Avenir Next LT Pro"/>
              </a:rPr>
              <a:t> detection limit ~ 200kg/</a:t>
            </a:r>
            <a:r>
              <a:rPr lang="en-US" sz="1350" dirty="0" err="1">
                <a:solidFill>
                  <a:srgbClr val="000000"/>
                </a:solidFill>
                <a:latin typeface="Avenir Next LT Pro"/>
              </a:rPr>
              <a:t>hr</a:t>
            </a:r>
            <a:endParaRPr lang="en-US" sz="1350" dirty="0">
              <a:solidFill>
                <a:srgbClr val="000000"/>
              </a:solidFill>
              <a:latin typeface="Avenir Next LT Pro"/>
            </a:endParaRPr>
          </a:p>
        </p:txBody>
      </p:sp>
      <p:sp>
        <p:nvSpPr>
          <p:cNvPr id="9" name="TextBox 8">
            <a:extLst>
              <a:ext uri="{FF2B5EF4-FFF2-40B4-BE49-F238E27FC236}">
                <a16:creationId xmlns:a16="http://schemas.microsoft.com/office/drawing/2014/main" id="{7E512390-E714-A743-8305-26EC943FCA2D}"/>
              </a:ext>
            </a:extLst>
          </p:cNvPr>
          <p:cNvSpPr txBox="1"/>
          <p:nvPr/>
        </p:nvSpPr>
        <p:spPr>
          <a:xfrm>
            <a:off x="4353185" y="4729986"/>
            <a:ext cx="1644203" cy="461665"/>
          </a:xfrm>
          <a:prstGeom prst="rect">
            <a:avLst/>
          </a:prstGeom>
          <a:noFill/>
        </p:spPr>
        <p:txBody>
          <a:bodyPr wrap="square">
            <a:spAutoFit/>
          </a:bodyPr>
          <a:lstStyle/>
          <a:p>
            <a:r>
              <a:rPr lang="en-US" sz="1200" b="1" dirty="0">
                <a:solidFill>
                  <a:schemeClr val="bg1"/>
                </a:solidFill>
              </a:rPr>
              <a:t>Ju </a:t>
            </a:r>
            <a:r>
              <a:rPr lang="en-US" sz="1200" b="1" dirty="0" err="1">
                <a:solidFill>
                  <a:schemeClr val="bg1"/>
                </a:solidFill>
              </a:rPr>
              <a:t>Chulakadabba</a:t>
            </a:r>
            <a:r>
              <a:rPr lang="en-US" sz="1200" b="1" dirty="0">
                <a:solidFill>
                  <a:schemeClr val="bg1"/>
                </a:solidFill>
              </a:rPr>
              <a:t>, </a:t>
            </a:r>
          </a:p>
          <a:p>
            <a:r>
              <a:rPr lang="en-US" sz="1200" b="1" dirty="0">
                <a:solidFill>
                  <a:schemeClr val="bg1"/>
                </a:solidFill>
              </a:rPr>
              <a:t>Maryann R. Sargent</a:t>
            </a:r>
          </a:p>
        </p:txBody>
      </p:sp>
    </p:spTree>
    <p:extLst>
      <p:ext uri="{BB962C8B-B14F-4D97-AF65-F5344CB8AC3E}">
        <p14:creationId xmlns:p14="http://schemas.microsoft.com/office/powerpoint/2010/main" val="307738373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CFD0A-A625-1429-41CB-8E9BC7575186}"/>
              </a:ext>
            </a:extLst>
          </p:cNvPr>
          <p:cNvSpPr>
            <a:spLocks noGrp="1"/>
          </p:cNvSpPr>
          <p:nvPr>
            <p:ph type="title"/>
          </p:nvPr>
        </p:nvSpPr>
        <p:spPr>
          <a:xfrm>
            <a:off x="283148" y="307028"/>
            <a:ext cx="3330977" cy="2638646"/>
          </a:xfrm>
        </p:spPr>
        <p:txBody>
          <a:bodyPr>
            <a:normAutofit/>
          </a:bodyPr>
          <a:lstStyle/>
          <a:p>
            <a:r>
              <a:rPr lang="en-US" sz="4050" dirty="0"/>
              <a:t>Comparison between the two methods:</a:t>
            </a:r>
            <a:br>
              <a:rPr lang="en-US" sz="4050" dirty="0"/>
            </a:br>
            <a:r>
              <a:rPr lang="en-US" sz="4050" dirty="0"/>
              <a:t>DI vs </a:t>
            </a:r>
            <a:r>
              <a:rPr lang="en-US" sz="4050" dirty="0" err="1"/>
              <a:t>mIME</a:t>
            </a:r>
            <a:endParaRPr lang="en-US" sz="4050" dirty="0"/>
          </a:p>
        </p:txBody>
      </p:sp>
      <p:sp>
        <p:nvSpPr>
          <p:cNvPr id="8" name="Slide Number Placeholder 7">
            <a:extLst>
              <a:ext uri="{FF2B5EF4-FFF2-40B4-BE49-F238E27FC236}">
                <a16:creationId xmlns:a16="http://schemas.microsoft.com/office/drawing/2014/main" id="{07C5B0C8-9D5F-1ED7-EA76-C749F80F0096}"/>
              </a:ext>
            </a:extLst>
          </p:cNvPr>
          <p:cNvSpPr>
            <a:spLocks noGrp="1"/>
          </p:cNvSpPr>
          <p:nvPr>
            <p:ph type="sldNum" sz="quarter" idx="12"/>
          </p:nvPr>
        </p:nvSpPr>
        <p:spPr/>
        <p:txBody>
          <a:bodyPr/>
          <a:lstStyle/>
          <a:p>
            <a:pPr defTabSz="685800"/>
            <a:fld id="{4CD77608-3819-479B-BB98-C216BA724EFE}" type="slidenum">
              <a:rPr lang="en-US">
                <a:solidFill>
                  <a:srgbClr val="000000"/>
                </a:solidFill>
                <a:latin typeface="Avenir Next LT Pro"/>
              </a:rPr>
              <a:pPr defTabSz="685800"/>
              <a:t>28</a:t>
            </a:fld>
            <a:endParaRPr lang="en-US">
              <a:solidFill>
                <a:srgbClr val="000000"/>
              </a:solidFill>
              <a:latin typeface="Avenir Next LT Pro"/>
            </a:endParaRPr>
          </a:p>
        </p:txBody>
      </p:sp>
      <p:sp>
        <p:nvSpPr>
          <p:cNvPr id="9" name="TextBox 8">
            <a:extLst>
              <a:ext uri="{FF2B5EF4-FFF2-40B4-BE49-F238E27FC236}">
                <a16:creationId xmlns:a16="http://schemas.microsoft.com/office/drawing/2014/main" id="{092A9C87-2081-3CD6-B4C7-521B9E905CA0}"/>
              </a:ext>
            </a:extLst>
          </p:cNvPr>
          <p:cNvSpPr txBox="1"/>
          <p:nvPr/>
        </p:nvSpPr>
        <p:spPr>
          <a:xfrm>
            <a:off x="283148" y="2703299"/>
            <a:ext cx="2874005" cy="1338828"/>
          </a:xfrm>
          <a:prstGeom prst="rect">
            <a:avLst/>
          </a:prstGeom>
          <a:noFill/>
        </p:spPr>
        <p:txBody>
          <a:bodyPr wrap="square" rtlCol="0">
            <a:spAutoFit/>
          </a:bodyPr>
          <a:lstStyle/>
          <a:p>
            <a:pPr defTabSz="685800"/>
            <a:r>
              <a:rPr lang="en-US" sz="1350" dirty="0">
                <a:solidFill>
                  <a:srgbClr val="FFFFFF"/>
                </a:solidFill>
                <a:latin typeface="Avenir Next LT Pro"/>
              </a:rPr>
              <a:t>The fact that these two independent methods agree to each other reassures our point source quantification ability and performance of the </a:t>
            </a:r>
            <a:r>
              <a:rPr lang="en-US" sz="1350" dirty="0" err="1">
                <a:solidFill>
                  <a:srgbClr val="FFFFFF"/>
                </a:solidFill>
                <a:latin typeface="Avenir Next LT Pro"/>
              </a:rPr>
              <a:t>MethaneAIR</a:t>
            </a:r>
            <a:r>
              <a:rPr lang="en-US" sz="1350" dirty="0">
                <a:solidFill>
                  <a:srgbClr val="FFFFFF"/>
                </a:solidFill>
                <a:latin typeface="Avenir Next LT Pro"/>
              </a:rPr>
              <a:t> instrument. </a:t>
            </a:r>
          </a:p>
        </p:txBody>
      </p:sp>
      <p:pic>
        <p:nvPicPr>
          <p:cNvPr id="13" name="Picture 12" descr="Chart, scatter chart&#10;&#10;Description automatically generated">
            <a:extLst>
              <a:ext uri="{FF2B5EF4-FFF2-40B4-BE49-F238E27FC236}">
                <a16:creationId xmlns:a16="http://schemas.microsoft.com/office/drawing/2014/main" id="{ECC83F17-B2DF-C308-6BAF-2593B143633B}"/>
              </a:ext>
            </a:extLst>
          </p:cNvPr>
          <p:cNvPicPr>
            <a:picLocks noChangeAspect="1"/>
          </p:cNvPicPr>
          <p:nvPr/>
        </p:nvPicPr>
        <p:blipFill>
          <a:blip r:embed="rId2"/>
          <a:stretch>
            <a:fillRect/>
          </a:stretch>
        </p:blipFill>
        <p:spPr>
          <a:xfrm>
            <a:off x="3783183" y="0"/>
            <a:ext cx="5360818" cy="5120992"/>
          </a:xfrm>
          <a:prstGeom prst="rect">
            <a:avLst/>
          </a:prstGeom>
        </p:spPr>
      </p:pic>
      <p:pic>
        <p:nvPicPr>
          <p:cNvPr id="14" name="Content Placeholder 4" descr="Chart, scatter chart&#10;&#10;Description automatically generated">
            <a:extLst>
              <a:ext uri="{FF2B5EF4-FFF2-40B4-BE49-F238E27FC236}">
                <a16:creationId xmlns:a16="http://schemas.microsoft.com/office/drawing/2014/main" id="{F5DC742C-5C0A-7387-0AC2-1CE4FDA13D25}"/>
              </a:ext>
            </a:extLst>
          </p:cNvPr>
          <p:cNvPicPr>
            <a:picLocks noGrp="1" noChangeAspect="1"/>
          </p:cNvPicPr>
          <p:nvPr>
            <p:ph idx="1"/>
          </p:nvPr>
        </p:nvPicPr>
        <p:blipFill rotWithShape="1">
          <a:blip r:embed="rId3"/>
          <a:srcRect t="45450" r="97111" b="48700"/>
          <a:stretch/>
        </p:blipFill>
        <p:spPr>
          <a:xfrm>
            <a:off x="3783182" y="2323730"/>
            <a:ext cx="158822" cy="300908"/>
          </a:xfrm>
        </p:spPr>
      </p:pic>
      <p:pic>
        <p:nvPicPr>
          <p:cNvPr id="15" name="Content Placeholder 4" descr="Chart, scatter chart&#10;&#10;Description automatically generated">
            <a:extLst>
              <a:ext uri="{FF2B5EF4-FFF2-40B4-BE49-F238E27FC236}">
                <a16:creationId xmlns:a16="http://schemas.microsoft.com/office/drawing/2014/main" id="{9360D0FC-7941-34F6-A6B3-AF41A39777C3}"/>
              </a:ext>
            </a:extLst>
          </p:cNvPr>
          <p:cNvPicPr>
            <a:picLocks noChangeAspect="1"/>
          </p:cNvPicPr>
          <p:nvPr/>
        </p:nvPicPr>
        <p:blipFill rotWithShape="1">
          <a:blip r:embed="rId3"/>
          <a:srcRect l="121" t="44285" r="96990" b="49865"/>
          <a:stretch/>
        </p:blipFill>
        <p:spPr>
          <a:xfrm rot="5400000">
            <a:off x="6869277" y="109582"/>
            <a:ext cx="208428" cy="394893"/>
          </a:xfrm>
          <a:prstGeom prst="rect">
            <a:avLst/>
          </a:prstGeom>
        </p:spPr>
      </p:pic>
      <p:sp>
        <p:nvSpPr>
          <p:cNvPr id="16" name="TextBox 15">
            <a:extLst>
              <a:ext uri="{FF2B5EF4-FFF2-40B4-BE49-F238E27FC236}">
                <a16:creationId xmlns:a16="http://schemas.microsoft.com/office/drawing/2014/main" id="{79FD73B7-9B85-CC6F-3821-C0A1A5195947}"/>
              </a:ext>
            </a:extLst>
          </p:cNvPr>
          <p:cNvSpPr txBox="1"/>
          <p:nvPr/>
        </p:nvSpPr>
        <p:spPr>
          <a:xfrm>
            <a:off x="7319302" y="3776671"/>
            <a:ext cx="1411550" cy="715581"/>
          </a:xfrm>
          <a:prstGeom prst="rect">
            <a:avLst/>
          </a:prstGeom>
          <a:solidFill>
            <a:schemeClr val="tx1">
              <a:lumMod val="85000"/>
            </a:schemeClr>
          </a:solidFill>
        </p:spPr>
        <p:txBody>
          <a:bodyPr wrap="square" rtlCol="0">
            <a:spAutoFit/>
          </a:bodyPr>
          <a:lstStyle/>
          <a:p>
            <a:pPr defTabSz="685800"/>
            <a:r>
              <a:rPr lang="en-US" sz="1350" dirty="0">
                <a:solidFill>
                  <a:srgbClr val="000000"/>
                </a:solidFill>
                <a:latin typeface="Avenir Next LT Pro"/>
              </a:rPr>
              <a:t>DI detection limit ~ 500kg/</a:t>
            </a:r>
            <a:r>
              <a:rPr lang="en-US" sz="1350" dirty="0" err="1">
                <a:solidFill>
                  <a:srgbClr val="000000"/>
                </a:solidFill>
                <a:latin typeface="Avenir Next LT Pro"/>
              </a:rPr>
              <a:t>hr</a:t>
            </a:r>
            <a:endParaRPr lang="en-US" sz="1350" dirty="0">
              <a:solidFill>
                <a:srgbClr val="000000"/>
              </a:solidFill>
              <a:latin typeface="Avenir Next LT Pro"/>
            </a:endParaRPr>
          </a:p>
        </p:txBody>
      </p:sp>
      <p:sp>
        <p:nvSpPr>
          <p:cNvPr id="10" name="TextBox 9">
            <a:extLst>
              <a:ext uri="{FF2B5EF4-FFF2-40B4-BE49-F238E27FC236}">
                <a16:creationId xmlns:a16="http://schemas.microsoft.com/office/drawing/2014/main" id="{FE8095D7-57B8-2442-9912-33BCE616EAE4}"/>
              </a:ext>
            </a:extLst>
          </p:cNvPr>
          <p:cNvSpPr txBox="1"/>
          <p:nvPr/>
        </p:nvSpPr>
        <p:spPr>
          <a:xfrm>
            <a:off x="3783182" y="4717535"/>
            <a:ext cx="1644203" cy="461665"/>
          </a:xfrm>
          <a:prstGeom prst="rect">
            <a:avLst/>
          </a:prstGeom>
          <a:noFill/>
        </p:spPr>
        <p:txBody>
          <a:bodyPr wrap="square">
            <a:spAutoFit/>
          </a:bodyPr>
          <a:lstStyle/>
          <a:p>
            <a:r>
              <a:rPr lang="en-US" sz="1200" b="1" dirty="0">
                <a:solidFill>
                  <a:schemeClr val="bg1"/>
                </a:solidFill>
              </a:rPr>
              <a:t>Ju </a:t>
            </a:r>
            <a:r>
              <a:rPr lang="en-US" sz="1200" b="1" dirty="0" err="1">
                <a:solidFill>
                  <a:schemeClr val="bg1"/>
                </a:solidFill>
              </a:rPr>
              <a:t>Chulakadabba</a:t>
            </a:r>
            <a:r>
              <a:rPr lang="en-US" sz="1200" b="1" dirty="0">
                <a:solidFill>
                  <a:schemeClr val="bg1"/>
                </a:solidFill>
              </a:rPr>
              <a:t>, </a:t>
            </a:r>
          </a:p>
          <a:p>
            <a:r>
              <a:rPr lang="en-US" sz="1200" b="1" dirty="0">
                <a:solidFill>
                  <a:schemeClr val="bg1"/>
                </a:solidFill>
              </a:rPr>
              <a:t>Maryann R. Sargent</a:t>
            </a:r>
          </a:p>
        </p:txBody>
      </p:sp>
    </p:spTree>
    <p:extLst>
      <p:ext uri="{BB962C8B-B14F-4D97-AF65-F5344CB8AC3E}">
        <p14:creationId xmlns:p14="http://schemas.microsoft.com/office/powerpoint/2010/main" val="31203425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n aerial view of a city&#10;&#10;Description automatically generated with medium confidence">
            <a:extLst>
              <a:ext uri="{FF2B5EF4-FFF2-40B4-BE49-F238E27FC236}">
                <a16:creationId xmlns:a16="http://schemas.microsoft.com/office/drawing/2014/main" id="{C2793089-93C8-4269-A8D9-F9DAE77012B9}"/>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1579" y="1"/>
            <a:ext cx="9140843" cy="749300"/>
          </a:xfrm>
          <a:prstGeom prst="rect">
            <a:avLst/>
          </a:prstGeom>
        </p:spPr>
      </p:pic>
      <p:sp>
        <p:nvSpPr>
          <p:cNvPr id="9" name="TextBox 8">
            <a:extLst>
              <a:ext uri="{FF2B5EF4-FFF2-40B4-BE49-F238E27FC236}">
                <a16:creationId xmlns:a16="http://schemas.microsoft.com/office/drawing/2014/main" id="{F0E038CB-30C4-4602-BCB6-998854C56697}"/>
              </a:ext>
            </a:extLst>
          </p:cNvPr>
          <p:cNvSpPr txBox="1"/>
          <p:nvPr/>
        </p:nvSpPr>
        <p:spPr>
          <a:xfrm>
            <a:off x="152400" y="127000"/>
            <a:ext cx="8965096" cy="507831"/>
          </a:xfrm>
          <a:prstGeom prst="rect">
            <a:avLst/>
          </a:prstGeom>
          <a:noFill/>
        </p:spPr>
        <p:txBody>
          <a:bodyPr wrap="square" rtlCol="0">
            <a:spAutoFit/>
          </a:bodyPr>
          <a:lstStyle/>
          <a:p>
            <a:pPr algn="ctr"/>
            <a:r>
              <a:rPr lang="en-US" sz="2700" b="1" dirty="0">
                <a:latin typeface="Times New Roman" panose="02020603050405020304" pitchFamily="18" charset="0"/>
                <a:cs typeface="Times New Roman" panose="02020603050405020304" pitchFamily="18" charset="0"/>
              </a:rPr>
              <a:t>Use O</a:t>
            </a:r>
            <a:r>
              <a:rPr lang="en-US" sz="2700" b="1" baseline="-25000" dirty="0">
                <a:latin typeface="Times New Roman" panose="02020603050405020304" pitchFamily="18" charset="0"/>
                <a:cs typeface="Times New Roman" panose="02020603050405020304" pitchFamily="18" charset="0"/>
              </a:rPr>
              <a:t>2</a:t>
            </a:r>
            <a:r>
              <a:rPr lang="en-US" sz="2700" b="1" dirty="0">
                <a:latin typeface="Times New Roman" panose="02020603050405020304" pitchFamily="18" charset="0"/>
                <a:cs typeface="Times New Roman" panose="02020603050405020304" pitchFamily="18" charset="0"/>
              </a:rPr>
              <a:t> column from to derive O</a:t>
            </a:r>
            <a:r>
              <a:rPr lang="en-US" sz="2700" b="1" baseline="-25000" dirty="0">
                <a:latin typeface="Times New Roman" panose="02020603050405020304" pitchFamily="18" charset="0"/>
                <a:cs typeface="Times New Roman" panose="02020603050405020304" pitchFamily="18" charset="0"/>
              </a:rPr>
              <a:t>2</a:t>
            </a:r>
            <a:r>
              <a:rPr lang="en-US" sz="2700" b="1" dirty="0">
                <a:latin typeface="Times New Roman" panose="02020603050405020304" pitchFamily="18" charset="0"/>
                <a:cs typeface="Times New Roman" panose="02020603050405020304" pitchFamily="18" charset="0"/>
              </a:rPr>
              <a:t> proxy XCH</a:t>
            </a:r>
            <a:r>
              <a:rPr lang="en-US" sz="2700" b="1" baseline="-25000" dirty="0">
                <a:latin typeface="Times New Roman" panose="02020603050405020304" pitchFamily="18" charset="0"/>
                <a:cs typeface="Times New Roman" panose="02020603050405020304" pitchFamily="18" charset="0"/>
              </a:rPr>
              <a:t>4</a:t>
            </a:r>
            <a:r>
              <a:rPr lang="en-US" sz="2700" b="1" dirty="0">
                <a:latin typeface="Times New Roman" panose="02020603050405020304" pitchFamily="18" charset="0"/>
                <a:cs typeface="Times New Roman" panose="02020603050405020304" pitchFamily="18" charset="0"/>
              </a:rPr>
              <a:t> and XCO</a:t>
            </a:r>
            <a:r>
              <a:rPr lang="en-US" sz="2700" b="1" baseline="-25000" dirty="0">
                <a:latin typeface="Times New Roman" panose="02020603050405020304" pitchFamily="18" charset="0"/>
                <a:cs typeface="Times New Roman" panose="02020603050405020304" pitchFamily="18" charset="0"/>
              </a:rPr>
              <a:t>2</a:t>
            </a:r>
          </a:p>
        </p:txBody>
      </p:sp>
      <p:pic>
        <p:nvPicPr>
          <p:cNvPr id="11" name="Picture 10">
            <a:extLst>
              <a:ext uri="{FF2B5EF4-FFF2-40B4-BE49-F238E27FC236}">
                <a16:creationId xmlns:a16="http://schemas.microsoft.com/office/drawing/2014/main" id="{A9F139DF-D0B1-9042-AC5A-5A0864787CA8}"/>
              </a:ext>
            </a:extLst>
          </p:cNvPr>
          <p:cNvPicPr>
            <a:picLocks noChangeAspect="1"/>
          </p:cNvPicPr>
          <p:nvPr/>
        </p:nvPicPr>
        <p:blipFill>
          <a:blip r:embed="rId3"/>
          <a:stretch>
            <a:fillRect/>
          </a:stretch>
        </p:blipFill>
        <p:spPr>
          <a:xfrm>
            <a:off x="0" y="761830"/>
            <a:ext cx="3647326" cy="2735494"/>
          </a:xfrm>
          <a:prstGeom prst="rect">
            <a:avLst/>
          </a:prstGeom>
        </p:spPr>
      </p:pic>
      <p:sp>
        <p:nvSpPr>
          <p:cNvPr id="13" name="TextBox 12">
            <a:extLst>
              <a:ext uri="{FF2B5EF4-FFF2-40B4-BE49-F238E27FC236}">
                <a16:creationId xmlns:a16="http://schemas.microsoft.com/office/drawing/2014/main" id="{F907B55D-7D0E-F940-AAEF-69EC6C000EE5}"/>
              </a:ext>
            </a:extLst>
          </p:cNvPr>
          <p:cNvSpPr txBox="1"/>
          <p:nvPr/>
        </p:nvSpPr>
        <p:spPr>
          <a:xfrm>
            <a:off x="7779600" y="4543871"/>
            <a:ext cx="1251384" cy="276999"/>
          </a:xfrm>
          <a:prstGeom prst="rect">
            <a:avLst/>
          </a:prstGeom>
          <a:noFill/>
        </p:spPr>
        <p:txBody>
          <a:bodyPr wrap="square" rtlCol="0">
            <a:spAutoFit/>
          </a:bodyPr>
          <a:lstStyle/>
          <a:p>
            <a:r>
              <a:rPr lang="en-US" sz="1200" b="0" i="0" dirty="0">
                <a:solidFill>
                  <a:srgbClr val="202124"/>
                </a:solidFill>
                <a:effectLst/>
                <a:latin typeface="Google Sans"/>
              </a:rPr>
              <a:t>Sebastien Roche</a:t>
            </a:r>
            <a:endParaRPr lang="en-US" sz="1200" dirty="0"/>
          </a:p>
        </p:txBody>
      </p:sp>
      <p:grpSp>
        <p:nvGrpSpPr>
          <p:cNvPr id="14" name="Group 13">
            <a:extLst>
              <a:ext uri="{FF2B5EF4-FFF2-40B4-BE49-F238E27FC236}">
                <a16:creationId xmlns:a16="http://schemas.microsoft.com/office/drawing/2014/main" id="{73E897D3-42D3-9C40-9A39-AFEC9DBD37B5}"/>
              </a:ext>
            </a:extLst>
          </p:cNvPr>
          <p:cNvGrpSpPr/>
          <p:nvPr/>
        </p:nvGrpSpPr>
        <p:grpSpPr>
          <a:xfrm>
            <a:off x="4855968" y="761830"/>
            <a:ext cx="2654443" cy="3958920"/>
            <a:chOff x="4855968" y="451388"/>
            <a:chExt cx="2654443" cy="3958920"/>
          </a:xfrm>
        </p:grpSpPr>
        <p:pic>
          <p:nvPicPr>
            <p:cNvPr id="15" name="Picture 14">
              <a:extLst>
                <a:ext uri="{FF2B5EF4-FFF2-40B4-BE49-F238E27FC236}">
                  <a16:creationId xmlns:a16="http://schemas.microsoft.com/office/drawing/2014/main" id="{62BA6BE9-764F-9D48-8D3F-144D3332BB89}"/>
                </a:ext>
              </a:extLst>
            </p:cNvPr>
            <p:cNvPicPr>
              <a:picLocks noChangeAspect="1"/>
            </p:cNvPicPr>
            <p:nvPr/>
          </p:nvPicPr>
          <p:blipFill>
            <a:blip r:embed="rId4"/>
            <a:stretch>
              <a:fillRect/>
            </a:stretch>
          </p:blipFill>
          <p:spPr>
            <a:xfrm>
              <a:off x="4855968" y="451388"/>
              <a:ext cx="2654442" cy="1943689"/>
            </a:xfrm>
            <a:prstGeom prst="rect">
              <a:avLst/>
            </a:prstGeom>
          </p:spPr>
        </p:pic>
        <p:pic>
          <p:nvPicPr>
            <p:cNvPr id="16" name="Picture 15">
              <a:extLst>
                <a:ext uri="{FF2B5EF4-FFF2-40B4-BE49-F238E27FC236}">
                  <a16:creationId xmlns:a16="http://schemas.microsoft.com/office/drawing/2014/main" id="{D402E779-1339-8643-8D5C-19C781BA1230}"/>
                </a:ext>
              </a:extLst>
            </p:cNvPr>
            <p:cNvPicPr>
              <a:picLocks noChangeAspect="1"/>
            </p:cNvPicPr>
            <p:nvPr/>
          </p:nvPicPr>
          <p:blipFill>
            <a:blip r:embed="rId5"/>
            <a:stretch>
              <a:fillRect/>
            </a:stretch>
          </p:blipFill>
          <p:spPr>
            <a:xfrm>
              <a:off x="4855969" y="2455938"/>
              <a:ext cx="2654442" cy="1954370"/>
            </a:xfrm>
            <a:prstGeom prst="rect">
              <a:avLst/>
            </a:prstGeom>
          </p:spPr>
        </p:pic>
      </p:grpSp>
      <p:sp>
        <p:nvSpPr>
          <p:cNvPr id="17" name="TextBox 16">
            <a:extLst>
              <a:ext uri="{FF2B5EF4-FFF2-40B4-BE49-F238E27FC236}">
                <a16:creationId xmlns:a16="http://schemas.microsoft.com/office/drawing/2014/main" id="{580B4AD5-6BE9-AC40-9869-91268FD7DD9B}"/>
              </a:ext>
            </a:extLst>
          </p:cNvPr>
          <p:cNvSpPr txBox="1"/>
          <p:nvPr/>
        </p:nvSpPr>
        <p:spPr>
          <a:xfrm>
            <a:off x="152400" y="3181341"/>
            <a:ext cx="3016648" cy="1477328"/>
          </a:xfrm>
          <a:prstGeom prst="rect">
            <a:avLst/>
          </a:prstGeom>
          <a:noFill/>
        </p:spPr>
        <p:txBody>
          <a:bodyPr wrap="square">
            <a:spAutoFit/>
          </a:bodyPr>
          <a:lstStyle/>
          <a:p>
            <a:br>
              <a:rPr lang="en-US" dirty="0">
                <a:effectLst/>
                <a:latin typeface="Calibri" panose="020F0502020204030204" pitchFamily="34" charset="0"/>
              </a:rPr>
            </a:br>
            <a:r>
              <a:rPr lang="en-US" dirty="0">
                <a:effectLst/>
                <a:latin typeface="Calibri" panose="020F0502020204030204" pitchFamily="34" charset="0"/>
              </a:rPr>
              <a:t>Gridded XCH4over the RF04 release scene, using O2 retrieved from the O2 channel as proxy species.</a:t>
            </a:r>
          </a:p>
        </p:txBody>
      </p:sp>
    </p:spTree>
    <p:extLst>
      <p:ext uri="{BB962C8B-B14F-4D97-AF65-F5344CB8AC3E}">
        <p14:creationId xmlns:p14="http://schemas.microsoft.com/office/powerpoint/2010/main" val="322954149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A880BA7-34B4-47C8-80AB-AA31405B7C51}"/>
              </a:ext>
            </a:extLst>
          </p:cNvPr>
          <p:cNvPicPr>
            <a:picLocks noChangeAspect="1"/>
          </p:cNvPicPr>
          <p:nvPr/>
        </p:nvPicPr>
        <p:blipFill>
          <a:blip r:embed="rId2"/>
          <a:stretch>
            <a:fillRect/>
          </a:stretch>
        </p:blipFill>
        <p:spPr>
          <a:xfrm>
            <a:off x="4164561" y="2566239"/>
            <a:ext cx="3836439" cy="1855817"/>
          </a:xfrm>
          <a:prstGeom prst="rect">
            <a:avLst/>
          </a:prstGeom>
        </p:spPr>
      </p:pic>
      <p:pic>
        <p:nvPicPr>
          <p:cNvPr id="5" name="Picture 4">
            <a:extLst>
              <a:ext uri="{FF2B5EF4-FFF2-40B4-BE49-F238E27FC236}">
                <a16:creationId xmlns:a16="http://schemas.microsoft.com/office/drawing/2014/main" id="{9E447918-713D-4014-A35D-F5C987403DAF}"/>
              </a:ext>
            </a:extLst>
          </p:cNvPr>
          <p:cNvPicPr>
            <a:picLocks noChangeAspect="1"/>
          </p:cNvPicPr>
          <p:nvPr/>
        </p:nvPicPr>
        <p:blipFill>
          <a:blip r:embed="rId3"/>
          <a:stretch>
            <a:fillRect/>
          </a:stretch>
        </p:blipFill>
        <p:spPr>
          <a:xfrm>
            <a:off x="1143000" y="612749"/>
            <a:ext cx="3869279" cy="3906982"/>
          </a:xfrm>
          <a:prstGeom prst="rect">
            <a:avLst/>
          </a:prstGeom>
        </p:spPr>
      </p:pic>
      <p:sp>
        <p:nvSpPr>
          <p:cNvPr id="6" name="Content Placeholder 2">
            <a:extLst>
              <a:ext uri="{FF2B5EF4-FFF2-40B4-BE49-F238E27FC236}">
                <a16:creationId xmlns:a16="http://schemas.microsoft.com/office/drawing/2014/main" id="{98C05642-14A0-4F66-87EC-6C0B9B9968E3}"/>
              </a:ext>
            </a:extLst>
          </p:cNvPr>
          <p:cNvSpPr>
            <a:spLocks noGrp="1"/>
          </p:cNvSpPr>
          <p:nvPr>
            <p:ph idx="1"/>
          </p:nvPr>
        </p:nvSpPr>
        <p:spPr>
          <a:xfrm>
            <a:off x="5045116" y="230644"/>
            <a:ext cx="2808613" cy="3263504"/>
          </a:xfrm>
        </p:spPr>
        <p:txBody>
          <a:bodyPr>
            <a:normAutofit/>
          </a:bodyPr>
          <a:lstStyle/>
          <a:p>
            <a:r>
              <a:rPr lang="en-US" sz="1500" dirty="0"/>
              <a:t>Using the O</a:t>
            </a:r>
            <a:r>
              <a:rPr lang="en-US" sz="1500" baseline="-25000" dirty="0"/>
              <a:t>2</a:t>
            </a:r>
            <a:r>
              <a:rPr lang="en-US" sz="1500" dirty="0"/>
              <a:t> band centered near 7885 cm</a:t>
            </a:r>
            <a:r>
              <a:rPr lang="en-US" sz="1500" baseline="30000" dirty="0"/>
              <a:t>-1</a:t>
            </a:r>
            <a:r>
              <a:rPr lang="en-US" sz="1500" dirty="0"/>
              <a:t> (1268 nm) to retrieve surface pressure</a:t>
            </a:r>
          </a:p>
          <a:p>
            <a:r>
              <a:rPr lang="en-US" sz="1500" dirty="0"/>
              <a:t>The cloud stands out in the difference between the retrieved and a priori surface pressure</a:t>
            </a:r>
          </a:p>
          <a:p>
            <a:r>
              <a:rPr lang="en-US" sz="1500" dirty="0"/>
              <a:t>Its shadow stands out in the RMS of fit residuals.</a:t>
            </a:r>
          </a:p>
        </p:txBody>
      </p:sp>
      <mc:AlternateContent xmlns:mc="http://schemas.openxmlformats.org/markup-compatibility/2006" xmlns:a14="http://schemas.microsoft.com/office/drawing/2010/main">
        <mc:Choice Requires="a14">
          <p:sp>
            <p:nvSpPr>
              <p:cNvPr id="7" name="TextBox 6">
                <a:extLst>
                  <a:ext uri="{FF2B5EF4-FFF2-40B4-BE49-F238E27FC236}">
                    <a16:creationId xmlns:a16="http://schemas.microsoft.com/office/drawing/2014/main" id="{97D9DFD2-0FC1-4E42-ACDA-379CE9A02A28}"/>
                  </a:ext>
                </a:extLst>
              </p:cNvPr>
              <p:cNvSpPr txBox="1"/>
              <p:nvPr/>
            </p:nvSpPr>
            <p:spPr>
              <a:xfrm>
                <a:off x="1402772" y="4641275"/>
                <a:ext cx="3836115" cy="207749"/>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m:rPr>
                          <m:sty m:val="p"/>
                        </m:rPr>
                        <a:rPr lang="en-US" sz="1350">
                          <a:latin typeface="Cambria Math" panose="02040503050406030204" pitchFamily="18" charset="0"/>
                        </a:rPr>
                        <m:t>Δ</m:t>
                      </m:r>
                      <m:r>
                        <a:rPr lang="en-US" sz="1350" i="1">
                          <a:latin typeface="Cambria Math" panose="02040503050406030204" pitchFamily="18" charset="0"/>
                        </a:rPr>
                        <m:t>𝑃</m:t>
                      </m:r>
                      <m:r>
                        <a:rPr lang="en-US" sz="1350" i="1">
                          <a:latin typeface="Cambria Math" panose="02040503050406030204" pitchFamily="18" charset="0"/>
                        </a:rPr>
                        <m:t>=</m:t>
                      </m:r>
                      <m:r>
                        <a:rPr lang="en-US" sz="1350" i="1">
                          <a:latin typeface="Cambria Math" panose="02040503050406030204" pitchFamily="18" charset="0"/>
                        </a:rPr>
                        <m:t>𝑟𝑒𝑡𝑟𝑖𝑒𝑣𝑒𝑑</m:t>
                      </m:r>
                      <m:r>
                        <a:rPr lang="en-US" sz="1350" i="1">
                          <a:latin typeface="Cambria Math" panose="02040503050406030204" pitchFamily="18" charset="0"/>
                        </a:rPr>
                        <m:t> </m:t>
                      </m:r>
                      <m:r>
                        <a:rPr lang="en-US" sz="1350" i="1">
                          <a:latin typeface="Cambria Math" panose="02040503050406030204" pitchFamily="18" charset="0"/>
                        </a:rPr>
                        <m:t>𝑚𝑖𝑛𝑢𝑠</m:t>
                      </m:r>
                      <m:r>
                        <a:rPr lang="en-US" sz="1350" i="1">
                          <a:latin typeface="Cambria Math" panose="02040503050406030204" pitchFamily="18" charset="0"/>
                        </a:rPr>
                        <m:t> </m:t>
                      </m:r>
                      <m:r>
                        <a:rPr lang="en-US" sz="1350" i="1">
                          <a:latin typeface="Cambria Math" panose="02040503050406030204" pitchFamily="18" charset="0"/>
                        </a:rPr>
                        <m:t>𝑎</m:t>
                      </m:r>
                      <m:r>
                        <a:rPr lang="en-US" sz="1350" i="1">
                          <a:latin typeface="Cambria Math" panose="02040503050406030204" pitchFamily="18" charset="0"/>
                        </a:rPr>
                        <m:t> </m:t>
                      </m:r>
                      <m:r>
                        <a:rPr lang="en-US" sz="1350" i="1">
                          <a:latin typeface="Cambria Math" panose="02040503050406030204" pitchFamily="18" charset="0"/>
                        </a:rPr>
                        <m:t>𝑝𝑟𝑖𝑜𝑟𝑖</m:t>
                      </m:r>
                      <m:r>
                        <a:rPr lang="en-US" sz="1350" i="1">
                          <a:latin typeface="Cambria Math" panose="02040503050406030204" pitchFamily="18" charset="0"/>
                        </a:rPr>
                        <m:t> </m:t>
                      </m:r>
                      <m:r>
                        <a:rPr lang="en-US" sz="1350" i="1">
                          <a:latin typeface="Cambria Math" panose="02040503050406030204" pitchFamily="18" charset="0"/>
                        </a:rPr>
                        <m:t>𝑠𝑢𝑟𝑓𝑎𝑐𝑒</m:t>
                      </m:r>
                      <m:r>
                        <a:rPr lang="en-US" sz="1350" i="1">
                          <a:latin typeface="Cambria Math" panose="02040503050406030204" pitchFamily="18" charset="0"/>
                        </a:rPr>
                        <m:t> </m:t>
                      </m:r>
                      <m:r>
                        <a:rPr lang="en-US" sz="1350" i="1">
                          <a:latin typeface="Cambria Math" panose="02040503050406030204" pitchFamily="18" charset="0"/>
                        </a:rPr>
                        <m:t>𝑝𝑟𝑒𝑠𝑠𝑢𝑟𝑒</m:t>
                      </m:r>
                      <m:r>
                        <a:rPr lang="en-US" sz="1350" i="1">
                          <a:latin typeface="Cambria Math" panose="02040503050406030204" pitchFamily="18" charset="0"/>
                        </a:rPr>
                        <m:t> </m:t>
                      </m:r>
                    </m:oMath>
                  </m:oMathPara>
                </a14:m>
                <a:endParaRPr lang="en-US" sz="1350" dirty="0"/>
              </a:p>
            </p:txBody>
          </p:sp>
        </mc:Choice>
        <mc:Fallback xmlns="">
          <p:sp>
            <p:nvSpPr>
              <p:cNvPr id="7" name="TextBox 6">
                <a:extLst>
                  <a:ext uri="{FF2B5EF4-FFF2-40B4-BE49-F238E27FC236}">
                    <a16:creationId xmlns:a16="http://schemas.microsoft.com/office/drawing/2014/main" id="{97D9DFD2-0FC1-4E42-ACDA-379CE9A02A28}"/>
                  </a:ext>
                </a:extLst>
              </p:cNvPr>
              <p:cNvSpPr txBox="1">
                <a:spLocks noRot="1" noChangeAspect="1" noMove="1" noResize="1" noEditPoints="1" noAdjustHandles="1" noChangeArrowheads="1" noChangeShapeType="1" noTextEdit="1"/>
              </p:cNvSpPr>
              <p:nvPr/>
            </p:nvSpPr>
            <p:spPr>
              <a:xfrm>
                <a:off x="1402772" y="4641275"/>
                <a:ext cx="3836115" cy="207749"/>
              </a:xfrm>
              <a:prstGeom prst="rect">
                <a:avLst/>
              </a:prstGeom>
              <a:blipFill>
                <a:blip r:embed="rId4"/>
                <a:stretch>
                  <a:fillRect l="-477" b="-38235"/>
                </a:stretch>
              </a:blipFill>
            </p:spPr>
            <p:txBody>
              <a:bodyPr/>
              <a:lstStyle/>
              <a:p>
                <a:r>
                  <a:rPr lang="en-US">
                    <a:noFill/>
                  </a:rPr>
                  <a:t> </a:t>
                </a:r>
              </a:p>
            </p:txBody>
          </p:sp>
        </mc:Fallback>
      </mc:AlternateContent>
      <p:sp>
        <p:nvSpPr>
          <p:cNvPr id="9" name="TextBox 8">
            <a:extLst>
              <a:ext uri="{FF2B5EF4-FFF2-40B4-BE49-F238E27FC236}">
                <a16:creationId xmlns:a16="http://schemas.microsoft.com/office/drawing/2014/main" id="{1E31988F-96B8-4804-B985-BFBE6BCD0A54}"/>
              </a:ext>
            </a:extLst>
          </p:cNvPr>
          <p:cNvSpPr txBox="1"/>
          <p:nvPr/>
        </p:nvSpPr>
        <p:spPr>
          <a:xfrm>
            <a:off x="1849582" y="4024748"/>
            <a:ext cx="2029691" cy="300082"/>
          </a:xfrm>
          <a:prstGeom prst="rect">
            <a:avLst/>
          </a:prstGeom>
          <a:noFill/>
        </p:spPr>
        <p:txBody>
          <a:bodyPr wrap="square" rtlCol="0">
            <a:spAutoFit/>
          </a:bodyPr>
          <a:lstStyle/>
          <a:p>
            <a:r>
              <a:rPr lang="en-US" sz="1350" dirty="0">
                <a:solidFill>
                  <a:srgbClr val="FF0000"/>
                </a:solidFill>
              </a:rPr>
              <a:t>Threshold = -20 </a:t>
            </a:r>
            <a:r>
              <a:rPr lang="en-US" sz="1350" dirty="0" err="1">
                <a:solidFill>
                  <a:srgbClr val="FF0000"/>
                </a:solidFill>
              </a:rPr>
              <a:t>hPa</a:t>
            </a:r>
            <a:endParaRPr lang="en-US" sz="1350" dirty="0">
              <a:solidFill>
                <a:srgbClr val="FF0000"/>
              </a:solidFill>
            </a:endParaRPr>
          </a:p>
        </p:txBody>
      </p:sp>
      <p:sp>
        <p:nvSpPr>
          <p:cNvPr id="10" name="TextBox 9">
            <a:extLst>
              <a:ext uri="{FF2B5EF4-FFF2-40B4-BE49-F238E27FC236}">
                <a16:creationId xmlns:a16="http://schemas.microsoft.com/office/drawing/2014/main" id="{94E71CA8-493C-45DE-BCA5-7558DC4E0C1B}"/>
              </a:ext>
            </a:extLst>
          </p:cNvPr>
          <p:cNvSpPr txBox="1"/>
          <p:nvPr/>
        </p:nvSpPr>
        <p:spPr>
          <a:xfrm>
            <a:off x="5264728" y="3999976"/>
            <a:ext cx="2029691" cy="300082"/>
          </a:xfrm>
          <a:prstGeom prst="rect">
            <a:avLst/>
          </a:prstGeom>
          <a:noFill/>
        </p:spPr>
        <p:txBody>
          <a:bodyPr wrap="square" rtlCol="0">
            <a:spAutoFit/>
          </a:bodyPr>
          <a:lstStyle/>
          <a:p>
            <a:r>
              <a:rPr lang="en-US" sz="1350" dirty="0">
                <a:solidFill>
                  <a:srgbClr val="FF0000"/>
                </a:solidFill>
              </a:rPr>
              <a:t>Threshold = 0.007</a:t>
            </a:r>
          </a:p>
        </p:txBody>
      </p:sp>
      <p:sp>
        <p:nvSpPr>
          <p:cNvPr id="11" name="TextBox 10">
            <a:extLst>
              <a:ext uri="{FF2B5EF4-FFF2-40B4-BE49-F238E27FC236}">
                <a16:creationId xmlns:a16="http://schemas.microsoft.com/office/drawing/2014/main" id="{43B2ABE7-EA41-4DA2-8C05-D683DBE53F57}"/>
              </a:ext>
            </a:extLst>
          </p:cNvPr>
          <p:cNvSpPr txBox="1"/>
          <p:nvPr/>
        </p:nvSpPr>
        <p:spPr>
          <a:xfrm>
            <a:off x="2191980" y="474249"/>
            <a:ext cx="1891145" cy="300082"/>
          </a:xfrm>
          <a:prstGeom prst="rect">
            <a:avLst/>
          </a:prstGeom>
          <a:noFill/>
        </p:spPr>
        <p:txBody>
          <a:bodyPr wrap="square" rtlCol="0">
            <a:spAutoFit/>
          </a:bodyPr>
          <a:lstStyle/>
          <a:p>
            <a:r>
              <a:rPr lang="en-US" sz="1350" dirty="0"/>
              <a:t>Albedo at 1240 nm</a:t>
            </a:r>
          </a:p>
        </p:txBody>
      </p:sp>
      <p:sp>
        <p:nvSpPr>
          <p:cNvPr id="2" name="TextBox 1">
            <a:extLst>
              <a:ext uri="{FF2B5EF4-FFF2-40B4-BE49-F238E27FC236}">
                <a16:creationId xmlns:a16="http://schemas.microsoft.com/office/drawing/2014/main" id="{C8DEFF01-272A-4267-8EC8-7C8638BDA551}"/>
              </a:ext>
            </a:extLst>
          </p:cNvPr>
          <p:cNvSpPr txBox="1"/>
          <p:nvPr/>
        </p:nvSpPr>
        <p:spPr>
          <a:xfrm>
            <a:off x="1265596" y="35743"/>
            <a:ext cx="4360244" cy="400110"/>
          </a:xfrm>
          <a:prstGeom prst="rect">
            <a:avLst/>
          </a:prstGeom>
          <a:noFill/>
        </p:spPr>
        <p:txBody>
          <a:bodyPr wrap="square" rtlCol="0">
            <a:spAutoFit/>
          </a:bodyPr>
          <a:lstStyle/>
          <a:p>
            <a:r>
              <a:rPr lang="en-US" sz="2000" dirty="0"/>
              <a:t>Cloud filtering using O</a:t>
            </a:r>
            <a:r>
              <a:rPr lang="en-US" sz="2000" baseline="-25000" dirty="0"/>
              <a:t>2</a:t>
            </a:r>
            <a:r>
              <a:rPr lang="en-US" sz="2000" dirty="0"/>
              <a:t> band</a:t>
            </a:r>
          </a:p>
        </p:txBody>
      </p:sp>
      <p:sp>
        <p:nvSpPr>
          <p:cNvPr id="4" name="TextBox 3">
            <a:extLst>
              <a:ext uri="{FF2B5EF4-FFF2-40B4-BE49-F238E27FC236}">
                <a16:creationId xmlns:a16="http://schemas.microsoft.com/office/drawing/2014/main" id="{B1B13CF9-E299-4491-8B37-D1902D297FB5}"/>
              </a:ext>
            </a:extLst>
          </p:cNvPr>
          <p:cNvSpPr txBox="1"/>
          <p:nvPr/>
        </p:nvSpPr>
        <p:spPr>
          <a:xfrm>
            <a:off x="6279573" y="4598616"/>
            <a:ext cx="2213810" cy="276999"/>
          </a:xfrm>
          <a:prstGeom prst="rect">
            <a:avLst/>
          </a:prstGeom>
          <a:noFill/>
        </p:spPr>
        <p:txBody>
          <a:bodyPr wrap="square" rtlCol="0">
            <a:spAutoFit/>
          </a:bodyPr>
          <a:lstStyle/>
          <a:p>
            <a:r>
              <a:rPr lang="en-US" sz="1200" b="0" i="0" dirty="0">
                <a:solidFill>
                  <a:srgbClr val="202124"/>
                </a:solidFill>
                <a:effectLst/>
                <a:latin typeface="Google Sans"/>
              </a:rPr>
              <a:t>Sebastien Roche</a:t>
            </a:r>
            <a:endParaRPr lang="en-US" sz="1200" dirty="0"/>
          </a:p>
        </p:txBody>
      </p:sp>
    </p:spTree>
    <p:extLst>
      <p:ext uri="{BB962C8B-B14F-4D97-AF65-F5344CB8AC3E}">
        <p14:creationId xmlns:p14="http://schemas.microsoft.com/office/powerpoint/2010/main" val="304547823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18" descr="Chart&#10;&#10;Description automatically generated">
            <a:extLst>
              <a:ext uri="{FF2B5EF4-FFF2-40B4-BE49-F238E27FC236}">
                <a16:creationId xmlns:a16="http://schemas.microsoft.com/office/drawing/2014/main" id="{7EB92CAA-2B0F-5E46-8546-800301E0F7A9}"/>
              </a:ext>
            </a:extLst>
          </p:cNvPr>
          <p:cNvPicPr>
            <a:picLocks noChangeAspect="1"/>
          </p:cNvPicPr>
          <p:nvPr/>
        </p:nvPicPr>
        <p:blipFill>
          <a:blip r:embed="rId2"/>
          <a:stretch>
            <a:fillRect/>
          </a:stretch>
        </p:blipFill>
        <p:spPr>
          <a:xfrm>
            <a:off x="4040788" y="2635793"/>
            <a:ext cx="3889174" cy="1944587"/>
          </a:xfrm>
          <a:prstGeom prst="rect">
            <a:avLst/>
          </a:prstGeom>
        </p:spPr>
      </p:pic>
      <p:pic>
        <p:nvPicPr>
          <p:cNvPr id="5" name="Picture 4" descr="An aerial view of a city&#10;&#10;Description automatically generated with medium confidence">
            <a:extLst>
              <a:ext uri="{FF2B5EF4-FFF2-40B4-BE49-F238E27FC236}">
                <a16:creationId xmlns:a16="http://schemas.microsoft.com/office/drawing/2014/main" id="{C2793089-93C8-4269-A8D9-F9DAE77012B9}"/>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579" y="1"/>
            <a:ext cx="9140843" cy="749300"/>
          </a:xfrm>
          <a:prstGeom prst="rect">
            <a:avLst/>
          </a:prstGeom>
        </p:spPr>
      </p:pic>
      <p:sp>
        <p:nvSpPr>
          <p:cNvPr id="9" name="TextBox 8">
            <a:extLst>
              <a:ext uri="{FF2B5EF4-FFF2-40B4-BE49-F238E27FC236}">
                <a16:creationId xmlns:a16="http://schemas.microsoft.com/office/drawing/2014/main" id="{F0E038CB-30C4-4602-BCB6-998854C56697}"/>
              </a:ext>
            </a:extLst>
          </p:cNvPr>
          <p:cNvSpPr txBox="1"/>
          <p:nvPr/>
        </p:nvSpPr>
        <p:spPr>
          <a:xfrm>
            <a:off x="152400" y="127000"/>
            <a:ext cx="8965096" cy="507831"/>
          </a:xfrm>
          <a:prstGeom prst="rect">
            <a:avLst/>
          </a:prstGeom>
          <a:noFill/>
        </p:spPr>
        <p:txBody>
          <a:bodyPr wrap="square" rtlCol="0">
            <a:spAutoFit/>
          </a:bodyPr>
          <a:lstStyle/>
          <a:p>
            <a:pPr algn="ctr"/>
            <a:r>
              <a:rPr lang="en-US" sz="2700" b="1" dirty="0">
                <a:latin typeface="Times New Roman" panose="02020603050405020304" pitchFamily="18" charset="0"/>
                <a:cs typeface="Times New Roman" panose="02020603050405020304" pitchFamily="18" charset="0"/>
              </a:rPr>
              <a:t>Use H</a:t>
            </a:r>
            <a:r>
              <a:rPr lang="en-US" sz="2700" b="1" baseline="-25000" dirty="0">
                <a:latin typeface="Times New Roman" panose="02020603050405020304" pitchFamily="18" charset="0"/>
                <a:cs typeface="Times New Roman" panose="02020603050405020304" pitchFamily="18" charset="0"/>
              </a:rPr>
              <a:t>2</a:t>
            </a:r>
            <a:r>
              <a:rPr lang="en-US" sz="2700" b="1" dirty="0">
                <a:latin typeface="Times New Roman" panose="02020603050405020304" pitchFamily="18" charset="0"/>
                <a:cs typeface="Times New Roman" panose="02020603050405020304" pitchFamily="18" charset="0"/>
              </a:rPr>
              <a:t>O ratio from O</a:t>
            </a:r>
            <a:r>
              <a:rPr lang="en-US" sz="2700" b="1" baseline="-25000" dirty="0">
                <a:latin typeface="Times New Roman" panose="02020603050405020304" pitchFamily="18" charset="0"/>
                <a:cs typeface="Times New Roman" panose="02020603050405020304" pitchFamily="18" charset="0"/>
              </a:rPr>
              <a:t>2</a:t>
            </a:r>
            <a:r>
              <a:rPr lang="en-US" sz="2700" b="1" dirty="0">
                <a:latin typeface="Times New Roman" panose="02020603050405020304" pitchFamily="18" charset="0"/>
                <a:cs typeface="Times New Roman" panose="02020603050405020304" pitchFamily="18" charset="0"/>
              </a:rPr>
              <a:t>/CH</a:t>
            </a:r>
            <a:r>
              <a:rPr lang="en-US" sz="2700" b="1" baseline="-25000" dirty="0">
                <a:latin typeface="Times New Roman" panose="02020603050405020304" pitchFamily="18" charset="0"/>
                <a:cs typeface="Times New Roman" panose="02020603050405020304" pitchFamily="18" charset="0"/>
              </a:rPr>
              <a:t>4</a:t>
            </a:r>
            <a:r>
              <a:rPr lang="en-US" sz="2700" b="1" dirty="0">
                <a:latin typeface="Times New Roman" panose="02020603050405020304" pitchFamily="18" charset="0"/>
                <a:cs typeface="Times New Roman" panose="02020603050405020304" pitchFamily="18" charset="0"/>
              </a:rPr>
              <a:t> channel to filter aerosols</a:t>
            </a:r>
          </a:p>
        </p:txBody>
      </p:sp>
      <p:sp>
        <p:nvSpPr>
          <p:cNvPr id="13" name="TextBox 12">
            <a:extLst>
              <a:ext uri="{FF2B5EF4-FFF2-40B4-BE49-F238E27FC236}">
                <a16:creationId xmlns:a16="http://schemas.microsoft.com/office/drawing/2014/main" id="{F907B55D-7D0E-F940-AAEF-69EC6C000EE5}"/>
              </a:ext>
            </a:extLst>
          </p:cNvPr>
          <p:cNvSpPr txBox="1"/>
          <p:nvPr/>
        </p:nvSpPr>
        <p:spPr>
          <a:xfrm>
            <a:off x="7866112" y="4580380"/>
            <a:ext cx="1251384" cy="276999"/>
          </a:xfrm>
          <a:prstGeom prst="rect">
            <a:avLst/>
          </a:prstGeom>
          <a:noFill/>
        </p:spPr>
        <p:txBody>
          <a:bodyPr wrap="square" rtlCol="0">
            <a:spAutoFit/>
          </a:bodyPr>
          <a:lstStyle/>
          <a:p>
            <a:r>
              <a:rPr lang="en-US" sz="1200" b="0" i="0" dirty="0">
                <a:solidFill>
                  <a:srgbClr val="202124"/>
                </a:solidFill>
                <a:effectLst/>
                <a:latin typeface="Google Sans"/>
              </a:rPr>
              <a:t>Jonas </a:t>
            </a:r>
            <a:r>
              <a:rPr lang="en-US" sz="1200" b="0" i="0" dirty="0" err="1">
                <a:solidFill>
                  <a:srgbClr val="202124"/>
                </a:solidFill>
                <a:effectLst/>
                <a:latin typeface="Google Sans"/>
              </a:rPr>
              <a:t>Wilzewski</a:t>
            </a:r>
            <a:endParaRPr lang="en-US" sz="1200" dirty="0"/>
          </a:p>
        </p:txBody>
      </p:sp>
      <p:pic>
        <p:nvPicPr>
          <p:cNvPr id="10" name="Picture 9">
            <a:extLst>
              <a:ext uri="{FF2B5EF4-FFF2-40B4-BE49-F238E27FC236}">
                <a16:creationId xmlns:a16="http://schemas.microsoft.com/office/drawing/2014/main" id="{8AFD8C39-1704-FF47-BEA7-71113363433E}"/>
              </a:ext>
            </a:extLst>
          </p:cNvPr>
          <p:cNvPicPr>
            <a:picLocks noChangeAspect="1"/>
          </p:cNvPicPr>
          <p:nvPr/>
        </p:nvPicPr>
        <p:blipFill rotWithShape="1">
          <a:blip r:embed="rId4"/>
          <a:srcRect l="15347" t="9593" r="13644" b="8141"/>
          <a:stretch/>
        </p:blipFill>
        <p:spPr>
          <a:xfrm>
            <a:off x="318499" y="812800"/>
            <a:ext cx="3402306" cy="2526699"/>
          </a:xfrm>
          <a:prstGeom prst="rect">
            <a:avLst/>
          </a:prstGeom>
        </p:spPr>
      </p:pic>
      <p:sp>
        <p:nvSpPr>
          <p:cNvPr id="12" name="Content Placeholder 3">
            <a:extLst>
              <a:ext uri="{FF2B5EF4-FFF2-40B4-BE49-F238E27FC236}">
                <a16:creationId xmlns:a16="http://schemas.microsoft.com/office/drawing/2014/main" id="{4A6C5F32-5A68-BA4C-9811-11BCD7371B31}"/>
              </a:ext>
            </a:extLst>
          </p:cNvPr>
          <p:cNvSpPr txBox="1">
            <a:spLocks/>
          </p:cNvSpPr>
          <p:nvPr/>
        </p:nvSpPr>
        <p:spPr>
          <a:xfrm>
            <a:off x="10469" y="3402998"/>
            <a:ext cx="4207477" cy="1417871"/>
          </a:xfrm>
          <a:prstGeom prst="rect">
            <a:avLst/>
          </a:prstGeom>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285750" indent="-285750" algn="l">
              <a:buFont typeface="Arial" panose="020B0604020202020204" pitchFamily="34" charset="0"/>
              <a:buChar char="•"/>
            </a:pPr>
            <a:r>
              <a:rPr lang="en-DE" sz="1600" dirty="0"/>
              <a:t>H</a:t>
            </a:r>
            <a:r>
              <a:rPr lang="en-DE" sz="1600" baseline="-25000" dirty="0"/>
              <a:t>2</a:t>
            </a:r>
            <a:r>
              <a:rPr lang="en-DE" sz="1600" dirty="0"/>
              <a:t>O retrievals during 2 h mapping of Permian basin show development of the boundary layer</a:t>
            </a:r>
          </a:p>
          <a:p>
            <a:pPr marL="285750" indent="-285750" algn="l">
              <a:buFont typeface="Arial" panose="020B0604020202020204" pitchFamily="34" charset="0"/>
              <a:buChar char="•"/>
            </a:pPr>
            <a:r>
              <a:rPr lang="en-DE" sz="1600" dirty="0"/>
              <a:t>H</a:t>
            </a:r>
            <a:r>
              <a:rPr lang="en-DE" sz="1600" baseline="-25000" dirty="0"/>
              <a:t>2</a:t>
            </a:r>
            <a:r>
              <a:rPr lang="en-DE" sz="1600" dirty="0"/>
              <a:t>O as a potential secondary science target for MethaneAIR/SAT</a:t>
            </a:r>
          </a:p>
        </p:txBody>
      </p:sp>
      <p:pic>
        <p:nvPicPr>
          <p:cNvPr id="18" name="Picture 17" descr="Chart, scatter chart&#10;&#10;Description automatically generated">
            <a:extLst>
              <a:ext uri="{FF2B5EF4-FFF2-40B4-BE49-F238E27FC236}">
                <a16:creationId xmlns:a16="http://schemas.microsoft.com/office/drawing/2014/main" id="{1C27786D-98B0-D343-BFEA-9632547F908C}"/>
              </a:ext>
            </a:extLst>
          </p:cNvPr>
          <p:cNvPicPr>
            <a:picLocks noChangeAspect="1"/>
          </p:cNvPicPr>
          <p:nvPr/>
        </p:nvPicPr>
        <p:blipFill>
          <a:blip r:embed="rId5"/>
          <a:stretch>
            <a:fillRect/>
          </a:stretch>
        </p:blipFill>
        <p:spPr>
          <a:xfrm>
            <a:off x="4040786" y="907472"/>
            <a:ext cx="3889171" cy="1944587"/>
          </a:xfrm>
          <a:prstGeom prst="rect">
            <a:avLst/>
          </a:prstGeom>
        </p:spPr>
      </p:pic>
      <p:sp>
        <p:nvSpPr>
          <p:cNvPr id="20" name="Title 1">
            <a:extLst>
              <a:ext uri="{FF2B5EF4-FFF2-40B4-BE49-F238E27FC236}">
                <a16:creationId xmlns:a16="http://schemas.microsoft.com/office/drawing/2014/main" id="{37C789D1-F13B-5E41-A7AA-802420A34F74}"/>
              </a:ext>
            </a:extLst>
          </p:cNvPr>
          <p:cNvSpPr txBox="1">
            <a:spLocks/>
          </p:cNvSpPr>
          <p:nvPr/>
        </p:nvSpPr>
        <p:spPr>
          <a:xfrm>
            <a:off x="4949147" y="634831"/>
            <a:ext cx="3889171" cy="610105"/>
          </a:xfrm>
          <a:prstGeom prst="rect">
            <a:avLst/>
          </a:prstGeom>
        </p:spPr>
        <p:txBody>
          <a:bodyPr vert="horz" lIns="91440" tIns="45720" rIns="91440" bIns="45720" rtlCol="0" anchor="b">
            <a:normAutofit fontScale="925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DE" sz="2000" dirty="0"/>
              <a:t>Filtering for aerosols </a:t>
            </a:r>
            <a:br>
              <a:rPr lang="en-DE" sz="2000" dirty="0"/>
            </a:br>
            <a:r>
              <a:rPr lang="en-DE" sz="1600" dirty="0"/>
              <a:t>a test case with </a:t>
            </a:r>
            <a:r>
              <a:rPr lang="en-DE" sz="1600"/>
              <a:t>synthetic spectra</a:t>
            </a:r>
            <a:r>
              <a:rPr lang="en-US" sz="1600" dirty="0"/>
              <a:t> with dust</a:t>
            </a:r>
            <a:endParaRPr lang="en-DE" sz="2000" dirty="0"/>
          </a:p>
        </p:txBody>
      </p:sp>
      <p:sp>
        <p:nvSpPr>
          <p:cNvPr id="21" name="TextBox 20">
            <a:extLst>
              <a:ext uri="{FF2B5EF4-FFF2-40B4-BE49-F238E27FC236}">
                <a16:creationId xmlns:a16="http://schemas.microsoft.com/office/drawing/2014/main" id="{718197EF-752D-FD45-99ED-3299F60C3003}"/>
              </a:ext>
            </a:extLst>
          </p:cNvPr>
          <p:cNvSpPr txBox="1"/>
          <p:nvPr/>
        </p:nvSpPr>
        <p:spPr>
          <a:xfrm>
            <a:off x="4634948" y="3959233"/>
            <a:ext cx="1996059" cy="230832"/>
          </a:xfrm>
          <a:prstGeom prst="rect">
            <a:avLst/>
          </a:prstGeom>
          <a:noFill/>
        </p:spPr>
        <p:txBody>
          <a:bodyPr wrap="none" rtlCol="0">
            <a:spAutoFit/>
          </a:bodyPr>
          <a:lstStyle/>
          <a:p>
            <a:r>
              <a:rPr lang="en-DE" sz="900" dirty="0">
                <a:solidFill>
                  <a:srgbClr val="FF0000"/>
                </a:solidFill>
              </a:rPr>
              <a:t>Filtered using 1-|H2O</a:t>
            </a:r>
            <a:r>
              <a:rPr lang="en-DE" sz="900" baseline="-25000" dirty="0">
                <a:solidFill>
                  <a:srgbClr val="FF0000"/>
                </a:solidFill>
              </a:rPr>
              <a:t>O2</a:t>
            </a:r>
            <a:r>
              <a:rPr lang="en-DE" sz="900" dirty="0">
                <a:solidFill>
                  <a:srgbClr val="FF0000"/>
                </a:solidFill>
              </a:rPr>
              <a:t>/H2O</a:t>
            </a:r>
            <a:r>
              <a:rPr lang="en-DE" sz="900" baseline="-25000" dirty="0">
                <a:solidFill>
                  <a:srgbClr val="FF0000"/>
                </a:solidFill>
              </a:rPr>
              <a:t>CH4</a:t>
            </a:r>
            <a:r>
              <a:rPr lang="en-DE" sz="900" dirty="0">
                <a:solidFill>
                  <a:srgbClr val="FF0000"/>
                </a:solidFill>
              </a:rPr>
              <a:t>| &gt; 1%</a:t>
            </a:r>
          </a:p>
        </p:txBody>
      </p:sp>
      <p:sp>
        <p:nvSpPr>
          <p:cNvPr id="22" name="TextBox 21">
            <a:extLst>
              <a:ext uri="{FF2B5EF4-FFF2-40B4-BE49-F238E27FC236}">
                <a16:creationId xmlns:a16="http://schemas.microsoft.com/office/drawing/2014/main" id="{8DA526C9-D97C-7F4B-8245-F13CD5A272A6}"/>
              </a:ext>
            </a:extLst>
          </p:cNvPr>
          <p:cNvSpPr txBox="1"/>
          <p:nvPr/>
        </p:nvSpPr>
        <p:spPr>
          <a:xfrm>
            <a:off x="7557100" y="1297787"/>
            <a:ext cx="1654076" cy="3108543"/>
          </a:xfrm>
          <a:prstGeom prst="rect">
            <a:avLst/>
          </a:prstGeom>
          <a:noFill/>
        </p:spPr>
        <p:txBody>
          <a:bodyPr wrap="square">
            <a:spAutoFit/>
          </a:bodyPr>
          <a:lstStyle/>
          <a:p>
            <a:pPr marL="0" indent="0">
              <a:buNone/>
            </a:pPr>
            <a:r>
              <a:rPr lang="en-US" sz="1400" dirty="0" err="1"/>
              <a:t>Lightpath</a:t>
            </a:r>
            <a:r>
              <a:rPr lang="en-US" sz="1400" dirty="0"/>
              <a:t> differences between the two bands are significant even at AOD &lt; 0.1 </a:t>
            </a:r>
            <a:br>
              <a:rPr lang="en-US" sz="1400" dirty="0"/>
            </a:br>
            <a:br>
              <a:rPr lang="en-US" sz="1400" dirty="0"/>
            </a:br>
            <a:r>
              <a:rPr lang="en-US" sz="1400" dirty="0"/>
              <a:t>Method performs well also in situations with double scatterer layers, e.g. </a:t>
            </a:r>
            <a:r>
              <a:rPr lang="en-US" sz="1400" dirty="0" err="1"/>
              <a:t>dust+cirrus</a:t>
            </a:r>
            <a:r>
              <a:rPr lang="en-US" sz="1400" dirty="0"/>
              <a:t> (not shown here)</a:t>
            </a:r>
          </a:p>
        </p:txBody>
      </p:sp>
    </p:spTree>
    <p:extLst>
      <p:ext uri="{BB962C8B-B14F-4D97-AF65-F5344CB8AC3E}">
        <p14:creationId xmlns:p14="http://schemas.microsoft.com/office/powerpoint/2010/main" val="17593964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1F3EE933-76CD-4394-AFDD-FEFF16C53A66}"/>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333600" y="2414932"/>
            <a:ext cx="2291994" cy="1792224"/>
          </a:xfrm>
          <a:prstGeom prst="rect">
            <a:avLst/>
          </a:prstGeom>
        </p:spPr>
      </p:pic>
      <p:pic>
        <p:nvPicPr>
          <p:cNvPr id="9" name="Picture 8" descr="An aerial view of a city&#10;&#10;Description automatically generated with medium confidence">
            <a:extLst>
              <a:ext uri="{FF2B5EF4-FFF2-40B4-BE49-F238E27FC236}">
                <a16:creationId xmlns:a16="http://schemas.microsoft.com/office/drawing/2014/main" id="{617CBCDF-C101-4721-86D2-4067F2EB0F9E}"/>
              </a:ext>
            </a:extLst>
          </p:cNvPr>
          <p:cNvPicPr>
            <a:picLocks noChangeAspect="1"/>
          </p:cNvPicPr>
          <p:nvPr/>
        </p:nvPicPr>
        <p:blipFill rotWithShape="1">
          <a:blip r:embed="rId4">
            <a:extLst>
              <a:ext uri="{28A0092B-C50C-407E-A947-70E740481C1C}">
                <a14:useLocalDpi xmlns:a14="http://schemas.microsoft.com/office/drawing/2010/main" val="0"/>
              </a:ext>
            </a:extLst>
          </a:blip>
          <a:srcRect/>
          <a:stretch/>
        </p:blipFill>
        <p:spPr>
          <a:xfrm>
            <a:off x="1579" y="1"/>
            <a:ext cx="9140843" cy="749300"/>
          </a:xfrm>
          <a:prstGeom prst="rect">
            <a:avLst/>
          </a:prstGeom>
        </p:spPr>
      </p:pic>
      <p:sp>
        <p:nvSpPr>
          <p:cNvPr id="10" name="TextBox 9">
            <a:extLst>
              <a:ext uri="{FF2B5EF4-FFF2-40B4-BE49-F238E27FC236}">
                <a16:creationId xmlns:a16="http://schemas.microsoft.com/office/drawing/2014/main" id="{9D615B5E-4FE4-4F99-ABFA-A1D4DB87115B}"/>
              </a:ext>
            </a:extLst>
          </p:cNvPr>
          <p:cNvSpPr txBox="1"/>
          <p:nvPr/>
        </p:nvSpPr>
        <p:spPr>
          <a:xfrm>
            <a:off x="152400" y="127000"/>
            <a:ext cx="8965096" cy="507831"/>
          </a:xfrm>
          <a:prstGeom prst="rect">
            <a:avLst/>
          </a:prstGeom>
          <a:noFill/>
        </p:spPr>
        <p:txBody>
          <a:bodyPr wrap="square" rtlCol="0">
            <a:spAutoFit/>
          </a:bodyPr>
          <a:lstStyle/>
          <a:p>
            <a:pPr algn="ctr"/>
            <a:r>
              <a:rPr lang="en-US" sz="2700" b="1" dirty="0">
                <a:latin typeface="Times New Roman" panose="02020603050405020304" pitchFamily="18" charset="0"/>
                <a:cs typeface="Times New Roman" panose="02020603050405020304" pitchFamily="18" charset="0"/>
              </a:rPr>
              <a:t>Searching for airglow </a:t>
            </a:r>
          </a:p>
        </p:txBody>
      </p:sp>
      <p:sp>
        <p:nvSpPr>
          <p:cNvPr id="12" name="TextBox 11">
            <a:extLst>
              <a:ext uri="{FF2B5EF4-FFF2-40B4-BE49-F238E27FC236}">
                <a16:creationId xmlns:a16="http://schemas.microsoft.com/office/drawing/2014/main" id="{2F70C93E-44DE-4ABF-88FC-EB80A6C259D0}"/>
              </a:ext>
            </a:extLst>
          </p:cNvPr>
          <p:cNvSpPr txBox="1"/>
          <p:nvPr/>
        </p:nvSpPr>
        <p:spPr>
          <a:xfrm>
            <a:off x="347239" y="945260"/>
            <a:ext cx="4171169" cy="2169825"/>
          </a:xfrm>
          <a:prstGeom prst="rect">
            <a:avLst/>
          </a:prstGeom>
          <a:noFill/>
        </p:spPr>
        <p:txBody>
          <a:bodyPr wrap="square" rtlCol="0">
            <a:spAutoFit/>
          </a:bodyPr>
          <a:lstStyle/>
          <a:p>
            <a:pPr marL="214313" indent="-214313">
              <a:buFont typeface="Arial" panose="020B0604020202020204" pitchFamily="34" charset="0"/>
              <a:buChar char="•"/>
            </a:pPr>
            <a:r>
              <a:rPr lang="en-US" sz="1500" dirty="0" err="1"/>
              <a:t>MethaneAIR</a:t>
            </a:r>
            <a:r>
              <a:rPr lang="en-US" sz="1500" dirty="0"/>
              <a:t> sensor can be flipped 180deg to look out upper viewport on GV</a:t>
            </a:r>
          </a:p>
          <a:p>
            <a:pPr marL="214313" indent="-214313">
              <a:buFont typeface="Arial" panose="020B0604020202020204" pitchFamily="34" charset="0"/>
              <a:buChar char="•"/>
            </a:pPr>
            <a:endParaRPr lang="en-US" sz="1500" dirty="0"/>
          </a:p>
          <a:p>
            <a:pPr marL="214313" indent="-214313">
              <a:buFont typeface="Arial" panose="020B0604020202020204" pitchFamily="34" charset="0"/>
              <a:buChar char="•"/>
            </a:pPr>
            <a:r>
              <a:rPr lang="en-US" sz="1500" dirty="0"/>
              <a:t>Sunset flight on 17 August provided our first look at Airglow in the 1.27 um band</a:t>
            </a:r>
          </a:p>
          <a:p>
            <a:pPr marL="214313" indent="-214313">
              <a:buFont typeface="Arial" panose="020B0604020202020204" pitchFamily="34" charset="0"/>
              <a:buChar char="•"/>
            </a:pPr>
            <a:endParaRPr lang="en-US" sz="1500" dirty="0"/>
          </a:p>
          <a:p>
            <a:pPr marL="214313" indent="-214313">
              <a:buFont typeface="Arial" panose="020B0604020202020204" pitchFamily="34" charset="0"/>
              <a:buChar char="•"/>
            </a:pPr>
            <a:endParaRPr lang="en-US" sz="1500" dirty="0"/>
          </a:p>
          <a:p>
            <a:pPr marL="214313" indent="-214313">
              <a:buFont typeface="Arial" panose="020B0604020202020204" pitchFamily="34" charset="0"/>
              <a:buChar char="•"/>
            </a:pPr>
            <a:endParaRPr lang="en-US" sz="1500" dirty="0"/>
          </a:p>
          <a:p>
            <a:pPr marL="557213" lvl="1" indent="-214313">
              <a:buFont typeface="Arial" panose="020B0604020202020204" pitchFamily="34" charset="0"/>
              <a:buChar char="•"/>
            </a:pPr>
            <a:endParaRPr lang="en-US" sz="1500" dirty="0"/>
          </a:p>
        </p:txBody>
      </p:sp>
      <p:sp>
        <p:nvSpPr>
          <p:cNvPr id="13" name="TextBox 12">
            <a:extLst>
              <a:ext uri="{FF2B5EF4-FFF2-40B4-BE49-F238E27FC236}">
                <a16:creationId xmlns:a16="http://schemas.microsoft.com/office/drawing/2014/main" id="{293DA07F-2BCA-4E37-8D62-35DB5D557796}"/>
              </a:ext>
            </a:extLst>
          </p:cNvPr>
          <p:cNvSpPr txBox="1"/>
          <p:nvPr/>
        </p:nvSpPr>
        <p:spPr>
          <a:xfrm>
            <a:off x="7371644" y="4926164"/>
            <a:ext cx="1745851" cy="253916"/>
          </a:xfrm>
          <a:prstGeom prst="rect">
            <a:avLst/>
          </a:prstGeom>
          <a:noFill/>
        </p:spPr>
        <p:txBody>
          <a:bodyPr wrap="square" rtlCol="0">
            <a:spAutoFit/>
          </a:bodyPr>
          <a:lstStyle/>
          <a:p>
            <a:r>
              <a:rPr lang="en-US" sz="1050" dirty="0"/>
              <a:t>Kang Sun, U Buffalo</a:t>
            </a:r>
          </a:p>
        </p:txBody>
      </p:sp>
      <p:pic>
        <p:nvPicPr>
          <p:cNvPr id="14" name="Picture 13">
            <a:extLst>
              <a:ext uri="{FF2B5EF4-FFF2-40B4-BE49-F238E27FC236}">
                <a16:creationId xmlns:a16="http://schemas.microsoft.com/office/drawing/2014/main" id="{630F9A0D-6A7E-437E-A6EB-316A23E8B9EE}"/>
              </a:ext>
            </a:extLst>
          </p:cNvPr>
          <p:cNvPicPr>
            <a:picLocks noChangeAspect="1"/>
          </p:cNvPicPr>
          <p:nvPr/>
        </p:nvPicPr>
        <p:blipFill rotWithShape="1">
          <a:blip r:embed="rId5">
            <a:extLst>
              <a:ext uri="{28A0092B-C50C-407E-A947-70E740481C1C}">
                <a14:useLocalDpi xmlns:a14="http://schemas.microsoft.com/office/drawing/2010/main"/>
              </a:ext>
            </a:extLst>
          </a:blip>
          <a:srcRect r="31228"/>
          <a:stretch/>
        </p:blipFill>
        <p:spPr>
          <a:xfrm>
            <a:off x="76779" y="2406016"/>
            <a:ext cx="2100675" cy="1718781"/>
          </a:xfrm>
          <a:prstGeom prst="rect">
            <a:avLst/>
          </a:prstGeom>
        </p:spPr>
      </p:pic>
      <p:pic>
        <p:nvPicPr>
          <p:cNvPr id="15" name="Content Placeholder 3">
            <a:extLst>
              <a:ext uri="{FF2B5EF4-FFF2-40B4-BE49-F238E27FC236}">
                <a16:creationId xmlns:a16="http://schemas.microsoft.com/office/drawing/2014/main" id="{6F86C612-8ABF-E14E-B887-12FBD8E5591B}"/>
              </a:ext>
            </a:extLst>
          </p:cNvPr>
          <p:cNvPicPr>
            <a:picLocks noGrp="1" noChangeAspect="1"/>
          </p:cNvPicPr>
          <p:nvPr>
            <p:ph idx="1"/>
          </p:nvPr>
        </p:nvPicPr>
        <p:blipFill>
          <a:blip r:embed="rId6">
            <a:extLst>
              <a:ext uri="{28A0092B-C50C-407E-A947-70E740481C1C}">
                <a14:useLocalDpi xmlns:a14="http://schemas.microsoft.com/office/drawing/2010/main" val="0"/>
              </a:ext>
            </a:extLst>
          </a:blip>
          <a:stretch>
            <a:fillRect/>
          </a:stretch>
        </p:blipFill>
        <p:spPr>
          <a:xfrm>
            <a:off x="5230061" y="828932"/>
            <a:ext cx="3817104" cy="1908552"/>
          </a:xfrm>
        </p:spPr>
      </p:pic>
      <p:pic>
        <p:nvPicPr>
          <p:cNvPr id="16" name="Content Placeholder 3">
            <a:extLst>
              <a:ext uri="{FF2B5EF4-FFF2-40B4-BE49-F238E27FC236}">
                <a16:creationId xmlns:a16="http://schemas.microsoft.com/office/drawing/2014/main" id="{A21EA54F-9FDF-1A41-B9B3-B2DEF7EEB78C}"/>
              </a:ext>
            </a:extLst>
          </p:cNvPr>
          <p:cNvPicPr>
            <a:picLocks noChangeAspect="1"/>
          </p:cNvPicPr>
          <p:nvPr/>
        </p:nvPicPr>
        <p:blipFill rotWithShape="1">
          <a:blip r:embed="rId7">
            <a:extLst>
              <a:ext uri="{28A0092B-C50C-407E-A947-70E740481C1C}">
                <a14:useLocalDpi xmlns:a14="http://schemas.microsoft.com/office/drawing/2010/main" val="0"/>
              </a:ext>
            </a:extLst>
          </a:blip>
          <a:srcRect l="51495" t="47733"/>
          <a:stretch/>
        </p:blipFill>
        <p:spPr>
          <a:xfrm>
            <a:off x="5337247" y="2737484"/>
            <a:ext cx="3364964" cy="1792224"/>
          </a:xfrm>
          <a:prstGeom prst="rect">
            <a:avLst/>
          </a:prstGeom>
        </p:spPr>
      </p:pic>
      <p:sp>
        <p:nvSpPr>
          <p:cNvPr id="17" name="TextBox 16">
            <a:extLst>
              <a:ext uri="{FF2B5EF4-FFF2-40B4-BE49-F238E27FC236}">
                <a16:creationId xmlns:a16="http://schemas.microsoft.com/office/drawing/2014/main" id="{4730219F-10D4-E649-BEB4-47387BE8F6BA}"/>
              </a:ext>
            </a:extLst>
          </p:cNvPr>
          <p:cNvSpPr txBox="1"/>
          <p:nvPr/>
        </p:nvSpPr>
        <p:spPr>
          <a:xfrm>
            <a:off x="5089046" y="4492147"/>
            <a:ext cx="3958119" cy="307777"/>
          </a:xfrm>
          <a:prstGeom prst="rect">
            <a:avLst/>
          </a:prstGeom>
          <a:noFill/>
        </p:spPr>
        <p:txBody>
          <a:bodyPr wrap="square">
            <a:spAutoFit/>
          </a:bodyPr>
          <a:lstStyle/>
          <a:p>
            <a:r>
              <a:rPr lang="en-US" sz="1400" dirty="0"/>
              <a:t>Able to fit observations with a simple slab model</a:t>
            </a:r>
          </a:p>
        </p:txBody>
      </p:sp>
    </p:spTree>
    <p:extLst>
      <p:ext uri="{BB962C8B-B14F-4D97-AF65-F5344CB8AC3E}">
        <p14:creationId xmlns:p14="http://schemas.microsoft.com/office/powerpoint/2010/main" val="247309850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n aerial view of a city&#10;&#10;Description automatically generated with medium confidence">
            <a:extLst>
              <a:ext uri="{FF2B5EF4-FFF2-40B4-BE49-F238E27FC236}">
                <a16:creationId xmlns:a16="http://schemas.microsoft.com/office/drawing/2014/main" id="{617CBCDF-C101-4721-86D2-4067F2EB0F9E}"/>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579" y="1"/>
            <a:ext cx="9140843" cy="749300"/>
          </a:xfrm>
          <a:prstGeom prst="rect">
            <a:avLst/>
          </a:prstGeom>
        </p:spPr>
      </p:pic>
      <p:sp>
        <p:nvSpPr>
          <p:cNvPr id="10" name="TextBox 9">
            <a:extLst>
              <a:ext uri="{FF2B5EF4-FFF2-40B4-BE49-F238E27FC236}">
                <a16:creationId xmlns:a16="http://schemas.microsoft.com/office/drawing/2014/main" id="{9D615B5E-4FE4-4F99-ABFA-A1D4DB87115B}"/>
              </a:ext>
            </a:extLst>
          </p:cNvPr>
          <p:cNvSpPr txBox="1"/>
          <p:nvPr/>
        </p:nvSpPr>
        <p:spPr>
          <a:xfrm>
            <a:off x="89452" y="120735"/>
            <a:ext cx="8965096" cy="507831"/>
          </a:xfrm>
          <a:prstGeom prst="rect">
            <a:avLst/>
          </a:prstGeom>
          <a:noFill/>
        </p:spPr>
        <p:txBody>
          <a:bodyPr wrap="square" rtlCol="0">
            <a:spAutoFit/>
          </a:bodyPr>
          <a:lstStyle/>
          <a:p>
            <a:pPr algn="ctr"/>
            <a:r>
              <a:rPr lang="en-US" sz="2700" b="1" dirty="0">
                <a:latin typeface="Times New Roman" panose="02020603050405020304" pitchFamily="18" charset="0"/>
                <a:cs typeface="Times New Roman" panose="02020603050405020304" pitchFamily="18" charset="0"/>
              </a:rPr>
              <a:t>Airglow Climatology from SCIAMACHY</a:t>
            </a:r>
          </a:p>
        </p:txBody>
      </p:sp>
      <p:sp>
        <p:nvSpPr>
          <p:cNvPr id="13" name="TextBox 12">
            <a:extLst>
              <a:ext uri="{FF2B5EF4-FFF2-40B4-BE49-F238E27FC236}">
                <a16:creationId xmlns:a16="http://schemas.microsoft.com/office/drawing/2014/main" id="{293DA07F-2BCA-4E37-8D62-35DB5D557796}"/>
              </a:ext>
            </a:extLst>
          </p:cNvPr>
          <p:cNvSpPr txBox="1"/>
          <p:nvPr/>
        </p:nvSpPr>
        <p:spPr>
          <a:xfrm>
            <a:off x="6441898" y="4889542"/>
            <a:ext cx="2675598" cy="253916"/>
          </a:xfrm>
          <a:prstGeom prst="rect">
            <a:avLst/>
          </a:prstGeom>
          <a:noFill/>
        </p:spPr>
        <p:txBody>
          <a:bodyPr wrap="square" rtlCol="0">
            <a:spAutoFit/>
          </a:bodyPr>
          <a:lstStyle/>
          <a:p>
            <a:r>
              <a:rPr lang="en-US" sz="1050" dirty="0"/>
              <a:t>Sun et al., 2018, 2022, U Buffalo</a:t>
            </a:r>
          </a:p>
        </p:txBody>
      </p:sp>
      <p:pic>
        <p:nvPicPr>
          <p:cNvPr id="18" name="Picture 17">
            <a:extLst>
              <a:ext uri="{FF2B5EF4-FFF2-40B4-BE49-F238E27FC236}">
                <a16:creationId xmlns:a16="http://schemas.microsoft.com/office/drawing/2014/main" id="{F95DF235-E6FD-2C4E-A437-EE73FACF9922}"/>
              </a:ext>
            </a:extLst>
          </p:cNvPr>
          <p:cNvPicPr>
            <a:picLocks noChangeAspect="1"/>
          </p:cNvPicPr>
          <p:nvPr/>
        </p:nvPicPr>
        <p:blipFill rotWithShape="1">
          <a:blip r:embed="rId4"/>
          <a:srcRect l="5654" t="3182" r="7297" b="3356"/>
          <a:stretch/>
        </p:blipFill>
        <p:spPr>
          <a:xfrm>
            <a:off x="852756" y="761830"/>
            <a:ext cx="6308332" cy="3955297"/>
          </a:xfrm>
          <a:prstGeom prst="rect">
            <a:avLst/>
          </a:prstGeom>
        </p:spPr>
      </p:pic>
    </p:spTree>
    <p:extLst>
      <p:ext uri="{BB962C8B-B14F-4D97-AF65-F5344CB8AC3E}">
        <p14:creationId xmlns:p14="http://schemas.microsoft.com/office/powerpoint/2010/main" val="46275319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F85339C-03C1-7E46-B0DA-127278677BFD}"/>
              </a:ext>
            </a:extLst>
          </p:cNvPr>
          <p:cNvSpPr txBox="1"/>
          <p:nvPr/>
        </p:nvSpPr>
        <p:spPr>
          <a:xfrm>
            <a:off x="4762339" y="2869342"/>
            <a:ext cx="3683851" cy="1246495"/>
          </a:xfrm>
          <a:prstGeom prst="rect">
            <a:avLst/>
          </a:prstGeom>
          <a:noFill/>
          <a:ln>
            <a:solidFill>
              <a:schemeClr val="accent1"/>
            </a:solidFill>
          </a:ln>
        </p:spPr>
        <p:txBody>
          <a:bodyPr wrap="square">
            <a:spAutoFit/>
          </a:bodyPr>
          <a:lstStyle/>
          <a:p>
            <a:r>
              <a:rPr lang="en-US" sz="1500" b="1" dirty="0"/>
              <a:t>MSAT and MAIR solutions: </a:t>
            </a:r>
          </a:p>
          <a:p>
            <a:r>
              <a:rPr lang="en-US" sz="1500" dirty="0"/>
              <a:t>525/585 km orbit, wide swath, targeting:</a:t>
            </a:r>
          </a:p>
          <a:p>
            <a:endParaRPr lang="en-US" sz="1500" b="1" dirty="0">
              <a:solidFill>
                <a:schemeClr val="bg1">
                  <a:lumMod val="50000"/>
                </a:schemeClr>
              </a:solidFill>
            </a:endParaRPr>
          </a:p>
          <a:p>
            <a:r>
              <a:rPr lang="en-US" sz="1500" b="1" dirty="0"/>
              <a:t>Models of intermittency and overnight storage:  Calibrated by MAIR</a:t>
            </a:r>
          </a:p>
        </p:txBody>
      </p:sp>
      <p:sp>
        <p:nvSpPr>
          <p:cNvPr id="2" name="TextBox 1">
            <a:extLst>
              <a:ext uri="{FF2B5EF4-FFF2-40B4-BE49-F238E27FC236}">
                <a16:creationId xmlns:a16="http://schemas.microsoft.com/office/drawing/2014/main" id="{59575E2E-8960-8347-9F4B-09D37D317372}"/>
              </a:ext>
            </a:extLst>
          </p:cNvPr>
          <p:cNvSpPr txBox="1"/>
          <p:nvPr/>
        </p:nvSpPr>
        <p:spPr>
          <a:xfrm>
            <a:off x="346623" y="150233"/>
            <a:ext cx="4225377" cy="415498"/>
          </a:xfrm>
          <a:prstGeom prst="rect">
            <a:avLst/>
          </a:prstGeom>
          <a:noFill/>
        </p:spPr>
        <p:txBody>
          <a:bodyPr wrap="square" rtlCol="0">
            <a:spAutoFit/>
          </a:bodyPr>
          <a:lstStyle/>
          <a:p>
            <a:pPr algn="ctr"/>
            <a:r>
              <a:rPr lang="en-US" sz="2100" b="1" dirty="0"/>
              <a:t>Roll-up: Where we stand now</a:t>
            </a:r>
          </a:p>
        </p:txBody>
      </p:sp>
      <p:sp>
        <p:nvSpPr>
          <p:cNvPr id="4" name="TextBox 3">
            <a:extLst>
              <a:ext uri="{FF2B5EF4-FFF2-40B4-BE49-F238E27FC236}">
                <a16:creationId xmlns:a16="http://schemas.microsoft.com/office/drawing/2014/main" id="{26E16817-70C3-C042-8A7E-FEC693890241}"/>
              </a:ext>
            </a:extLst>
          </p:cNvPr>
          <p:cNvSpPr txBox="1"/>
          <p:nvPr/>
        </p:nvSpPr>
        <p:spPr>
          <a:xfrm>
            <a:off x="523087" y="748308"/>
            <a:ext cx="4806559" cy="1015663"/>
          </a:xfrm>
          <a:prstGeom prst="rect">
            <a:avLst/>
          </a:prstGeom>
          <a:noFill/>
        </p:spPr>
        <p:txBody>
          <a:bodyPr wrap="square" rtlCol="0">
            <a:spAutoFit/>
          </a:bodyPr>
          <a:lstStyle/>
          <a:p>
            <a:r>
              <a:rPr lang="en-US" sz="1500" b="1" dirty="0"/>
              <a:t>Exceed requirements:</a:t>
            </a:r>
          </a:p>
          <a:p>
            <a:endParaRPr lang="en-US" sz="1500" b="1" dirty="0"/>
          </a:p>
          <a:p>
            <a:pPr marL="214313" indent="-214313">
              <a:buFont typeface="Arial" panose="020B0604020202020204" pitchFamily="34" charset="0"/>
              <a:buChar char="•"/>
            </a:pPr>
            <a:r>
              <a:rPr lang="en-US" sz="1500" dirty="0"/>
              <a:t>80% coverage of O&amp;G production.</a:t>
            </a:r>
          </a:p>
          <a:p>
            <a:pPr marL="214313" indent="-214313">
              <a:buFont typeface="Arial" panose="020B0604020202020204" pitchFamily="34" charset="0"/>
              <a:buChar char="•"/>
            </a:pPr>
            <a:r>
              <a:rPr lang="en-US" sz="1500" dirty="0"/>
              <a:t>Spectroscopy, sensors, algorithms.     </a:t>
            </a:r>
          </a:p>
        </p:txBody>
      </p:sp>
      <p:sp>
        <p:nvSpPr>
          <p:cNvPr id="5" name="TextBox 4">
            <a:extLst>
              <a:ext uri="{FF2B5EF4-FFF2-40B4-BE49-F238E27FC236}">
                <a16:creationId xmlns:a16="http://schemas.microsoft.com/office/drawing/2014/main" id="{CBA35626-89EF-C24E-A22E-43CD716A6A1C}"/>
              </a:ext>
            </a:extLst>
          </p:cNvPr>
          <p:cNvSpPr txBox="1"/>
          <p:nvPr/>
        </p:nvSpPr>
        <p:spPr>
          <a:xfrm>
            <a:off x="523087" y="2002914"/>
            <a:ext cx="5821507" cy="2169825"/>
          </a:xfrm>
          <a:prstGeom prst="rect">
            <a:avLst/>
          </a:prstGeom>
          <a:noFill/>
        </p:spPr>
        <p:txBody>
          <a:bodyPr wrap="square" rtlCol="0">
            <a:spAutoFit/>
          </a:bodyPr>
          <a:lstStyle/>
          <a:p>
            <a:r>
              <a:rPr lang="en-US" sz="1500" dirty="0"/>
              <a:t>     </a:t>
            </a:r>
            <a:r>
              <a:rPr lang="en-US" sz="1500" b="1" dirty="0"/>
              <a:t>Lessons from MAIR:</a:t>
            </a:r>
          </a:p>
          <a:p>
            <a:endParaRPr lang="en-US" sz="1500" b="1" dirty="0"/>
          </a:p>
          <a:p>
            <a:pPr marL="214313" indent="-214313">
              <a:buFont typeface="Arial" panose="020B0604020202020204" pitchFamily="34" charset="0"/>
              <a:buChar char="•"/>
            </a:pPr>
            <a:r>
              <a:rPr lang="en-US" sz="1500" dirty="0"/>
              <a:t>Area sources and point sources </a:t>
            </a:r>
          </a:p>
          <a:p>
            <a:r>
              <a:rPr lang="en-US" sz="1500" dirty="0"/>
              <a:t>     occur together – “The Thicket”.</a:t>
            </a:r>
          </a:p>
          <a:p>
            <a:pPr marL="257175" indent="-257175">
              <a:buFont typeface="Arial" panose="020B0604020202020204" pitchFamily="34" charset="0"/>
              <a:buChar char="•"/>
            </a:pPr>
            <a:r>
              <a:rPr lang="en-US" sz="1500" dirty="0"/>
              <a:t>Large point sources widespread, </a:t>
            </a:r>
          </a:p>
          <a:p>
            <a:r>
              <a:rPr lang="en-US" sz="1500" dirty="0"/>
              <a:t>      wink on and off.</a:t>
            </a:r>
          </a:p>
          <a:p>
            <a:r>
              <a:rPr lang="en-US" sz="1500" dirty="0"/>
              <a:t>     </a:t>
            </a:r>
            <a:r>
              <a:rPr lang="en-US" sz="1500" i="1" dirty="0"/>
              <a:t>Emissions estimates for large point sources </a:t>
            </a:r>
          </a:p>
          <a:p>
            <a:r>
              <a:rPr lang="en-US" sz="1500" i="1" dirty="0"/>
              <a:t>     must account for intermittency.</a:t>
            </a:r>
          </a:p>
          <a:p>
            <a:endParaRPr lang="en-US" sz="1500" dirty="0"/>
          </a:p>
        </p:txBody>
      </p:sp>
      <p:pic>
        <p:nvPicPr>
          <p:cNvPr id="7" name="Picture 6" descr="A space shuttle in space&#10;&#10;Description automatically generated with low confidence">
            <a:extLst>
              <a:ext uri="{FF2B5EF4-FFF2-40B4-BE49-F238E27FC236}">
                <a16:creationId xmlns:a16="http://schemas.microsoft.com/office/drawing/2014/main" id="{E9B5DB74-E8AF-45DE-BB22-64C02B77ADA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908110" y="748308"/>
            <a:ext cx="2261673" cy="1649169"/>
          </a:xfrm>
          <a:prstGeom prst="rect">
            <a:avLst/>
          </a:prstGeom>
          <a:ln w="12700">
            <a:solidFill>
              <a:schemeClr val="tx1"/>
            </a:solidFill>
          </a:ln>
        </p:spPr>
      </p:pic>
      <p:grpSp>
        <p:nvGrpSpPr>
          <p:cNvPr id="8" name="Group 7">
            <a:extLst>
              <a:ext uri="{FF2B5EF4-FFF2-40B4-BE49-F238E27FC236}">
                <a16:creationId xmlns:a16="http://schemas.microsoft.com/office/drawing/2014/main" id="{95C155EE-84EC-3243-8CD3-E4AA1F678FD7}"/>
              </a:ext>
            </a:extLst>
          </p:cNvPr>
          <p:cNvGrpSpPr/>
          <p:nvPr/>
        </p:nvGrpSpPr>
        <p:grpSpPr>
          <a:xfrm>
            <a:off x="6239153" y="808379"/>
            <a:ext cx="2904847" cy="1589098"/>
            <a:chOff x="6569630" y="3710403"/>
            <a:chExt cx="2421727" cy="1106633"/>
          </a:xfrm>
        </p:grpSpPr>
        <p:pic>
          <p:nvPicPr>
            <p:cNvPr id="9" name="Picture 8">
              <a:extLst>
                <a:ext uri="{FF2B5EF4-FFF2-40B4-BE49-F238E27FC236}">
                  <a16:creationId xmlns:a16="http://schemas.microsoft.com/office/drawing/2014/main" id="{983D9BCD-24AB-F542-8EEA-93BC3A819985}"/>
                </a:ext>
              </a:extLst>
            </p:cNvPr>
            <p:cNvPicPr>
              <a:picLocks noChangeAspect="1"/>
            </p:cNvPicPr>
            <p:nvPr/>
          </p:nvPicPr>
          <p:blipFill rotWithShape="1">
            <a:blip r:embed="rId3"/>
            <a:srcRect l="24885" t="9602" r="26478" b="9432"/>
            <a:stretch/>
          </p:blipFill>
          <p:spPr>
            <a:xfrm>
              <a:off x="6569630" y="3710403"/>
              <a:ext cx="997135" cy="1106633"/>
            </a:xfrm>
            <a:prstGeom prst="rect">
              <a:avLst/>
            </a:prstGeom>
          </p:spPr>
        </p:pic>
        <p:pic>
          <p:nvPicPr>
            <p:cNvPr id="10" name="Picture 9">
              <a:extLst>
                <a:ext uri="{FF2B5EF4-FFF2-40B4-BE49-F238E27FC236}">
                  <a16:creationId xmlns:a16="http://schemas.microsoft.com/office/drawing/2014/main" id="{10A66D8D-0313-3E4F-89AD-D967C5F24AAE}"/>
                </a:ext>
              </a:extLst>
            </p:cNvPr>
            <p:cNvPicPr>
              <a:picLocks noChangeAspect="1"/>
            </p:cNvPicPr>
            <p:nvPr/>
          </p:nvPicPr>
          <p:blipFill rotWithShape="1">
            <a:blip r:embed="rId4"/>
            <a:srcRect l="6250" t="4829" r="26818" b="17181"/>
            <a:stretch/>
          </p:blipFill>
          <p:spPr>
            <a:xfrm>
              <a:off x="7566765" y="3710403"/>
              <a:ext cx="1424592" cy="1106633"/>
            </a:xfrm>
            <a:prstGeom prst="rect">
              <a:avLst/>
            </a:prstGeom>
          </p:spPr>
        </p:pic>
      </p:grpSp>
    </p:spTree>
    <p:extLst>
      <p:ext uri="{BB962C8B-B14F-4D97-AF65-F5344CB8AC3E}">
        <p14:creationId xmlns:p14="http://schemas.microsoft.com/office/powerpoint/2010/main" val="5791040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58D02CFB-78FE-A149-8F90-A995BF318347}"/>
              </a:ext>
            </a:extLst>
          </p:cNvPr>
          <p:cNvSpPr txBox="1"/>
          <p:nvPr/>
        </p:nvSpPr>
        <p:spPr>
          <a:xfrm>
            <a:off x="4434181" y="1276420"/>
            <a:ext cx="1748020" cy="3139321"/>
          </a:xfrm>
          <a:prstGeom prst="rect">
            <a:avLst/>
          </a:prstGeom>
          <a:noFill/>
        </p:spPr>
        <p:txBody>
          <a:bodyPr wrap="square" rtlCol="0">
            <a:spAutoFit/>
          </a:bodyPr>
          <a:lstStyle/>
          <a:p>
            <a:r>
              <a:rPr lang="en-US" sz="1500" i="1" dirty="0"/>
              <a:t>Steven Hamburg</a:t>
            </a:r>
            <a:endParaRPr lang="en-US" sz="1500" i="1" baseline="30000" dirty="0"/>
          </a:p>
          <a:p>
            <a:r>
              <a:rPr lang="en-US" sz="1500" i="1" dirty="0" err="1"/>
              <a:t>Ritesh</a:t>
            </a:r>
            <a:r>
              <a:rPr lang="en-US" sz="1500" i="1" dirty="0"/>
              <a:t> Gautam</a:t>
            </a:r>
            <a:endParaRPr lang="en-US" sz="1500" i="1" baseline="30000" dirty="0"/>
          </a:p>
          <a:p>
            <a:r>
              <a:rPr lang="en-US" sz="1500" i="1" dirty="0"/>
              <a:t>Mark </a:t>
            </a:r>
            <a:r>
              <a:rPr lang="en-US" sz="1500" i="1" dirty="0" err="1"/>
              <a:t>Omara</a:t>
            </a:r>
            <a:endParaRPr lang="en-US" sz="1500" i="1" baseline="30000" dirty="0"/>
          </a:p>
          <a:p>
            <a:r>
              <a:rPr lang="en-US" sz="1500" i="1" dirty="0"/>
              <a:t>   and others</a:t>
            </a:r>
          </a:p>
          <a:p>
            <a:endParaRPr lang="en-US" sz="600" i="1" dirty="0"/>
          </a:p>
          <a:p>
            <a:r>
              <a:rPr lang="en-US" sz="1200" dirty="0"/>
              <a:t>Environmental </a:t>
            </a:r>
          </a:p>
          <a:p>
            <a:r>
              <a:rPr lang="en-US" sz="1200" dirty="0"/>
              <a:t>Defense Fund</a:t>
            </a:r>
          </a:p>
          <a:p>
            <a:endParaRPr lang="en-US" sz="1500" dirty="0"/>
          </a:p>
          <a:p>
            <a:endParaRPr lang="en-US" sz="1500" i="1" dirty="0"/>
          </a:p>
          <a:p>
            <a:endParaRPr lang="en-US" sz="1500" i="1" dirty="0"/>
          </a:p>
          <a:p>
            <a:endParaRPr lang="en-US" sz="1500" i="1" dirty="0"/>
          </a:p>
          <a:p>
            <a:r>
              <a:rPr lang="en-US" sz="1500" i="1" dirty="0"/>
              <a:t>John C. Lin</a:t>
            </a:r>
          </a:p>
          <a:p>
            <a:r>
              <a:rPr lang="en-US" sz="1500" i="1" dirty="0"/>
              <a:t>Ben </a:t>
            </a:r>
            <a:r>
              <a:rPr lang="en-US" sz="1500" i="1" dirty="0" err="1"/>
              <a:t>Fasoli</a:t>
            </a:r>
            <a:endParaRPr lang="en-US" sz="1500" i="1" dirty="0"/>
          </a:p>
          <a:p>
            <a:endParaRPr lang="en-US" sz="600" dirty="0"/>
          </a:p>
          <a:p>
            <a:r>
              <a:rPr lang="en-US" sz="1200" dirty="0"/>
              <a:t>U. of Utah</a:t>
            </a:r>
          </a:p>
        </p:txBody>
      </p:sp>
      <p:pic>
        <p:nvPicPr>
          <p:cNvPr id="3" name="Picture 2">
            <a:extLst>
              <a:ext uri="{FF2B5EF4-FFF2-40B4-BE49-F238E27FC236}">
                <a16:creationId xmlns:a16="http://schemas.microsoft.com/office/drawing/2014/main" id="{4983B120-6631-5445-A0CD-0D2BDB3F6BF3}"/>
              </a:ext>
            </a:extLst>
          </p:cNvPr>
          <p:cNvPicPr>
            <a:picLocks noChangeAspect="1"/>
          </p:cNvPicPr>
          <p:nvPr/>
        </p:nvPicPr>
        <p:blipFill>
          <a:blip r:embed="rId2"/>
          <a:stretch>
            <a:fillRect/>
          </a:stretch>
        </p:blipFill>
        <p:spPr>
          <a:xfrm>
            <a:off x="1325476" y="512322"/>
            <a:ext cx="615950" cy="728351"/>
          </a:xfrm>
          <a:prstGeom prst="rect">
            <a:avLst/>
          </a:prstGeom>
        </p:spPr>
      </p:pic>
      <p:pic>
        <p:nvPicPr>
          <p:cNvPr id="2052" name="Picture 4" descr="EΞΩΔυΝηΤικα: S.O.S! (VIDEO) ΦΥΣΑΛΙΔΕΣ ΜΕΘΑΝΙΟΥ ΚΑΝΟΥΝ ΤΟΝ ...">
            <a:extLst>
              <a:ext uri="{FF2B5EF4-FFF2-40B4-BE49-F238E27FC236}">
                <a16:creationId xmlns:a16="http://schemas.microsoft.com/office/drawing/2014/main" id="{AD85EAFA-FB8C-054A-9177-258A3D4D1FB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618735" y="615664"/>
            <a:ext cx="1225884" cy="555692"/>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National Institute of Water and Atmospheric Research ...">
            <a:extLst>
              <a:ext uri="{FF2B5EF4-FFF2-40B4-BE49-F238E27FC236}">
                <a16:creationId xmlns:a16="http://schemas.microsoft.com/office/drawing/2014/main" id="{0C20F7EE-68BA-A64F-913E-A8F3E4BDF12E}"/>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426433" y="615662"/>
            <a:ext cx="1429232" cy="521669"/>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a:extLst>
              <a:ext uri="{FF2B5EF4-FFF2-40B4-BE49-F238E27FC236}">
                <a16:creationId xmlns:a16="http://schemas.microsoft.com/office/drawing/2014/main" id="{1F0589A3-8073-364B-8359-B169EEDA7164}"/>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723233" y="3061503"/>
            <a:ext cx="730838" cy="73083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6110096-453E-DD42-BC30-74AA96E429B9}"/>
              </a:ext>
            </a:extLst>
          </p:cNvPr>
          <p:cNvSpPr txBox="1"/>
          <p:nvPr/>
        </p:nvSpPr>
        <p:spPr>
          <a:xfrm>
            <a:off x="413886" y="1203259"/>
            <a:ext cx="2371855" cy="3600986"/>
          </a:xfrm>
          <a:prstGeom prst="rect">
            <a:avLst/>
          </a:prstGeom>
          <a:noFill/>
        </p:spPr>
        <p:txBody>
          <a:bodyPr wrap="square" rtlCol="0">
            <a:spAutoFit/>
          </a:bodyPr>
          <a:lstStyle/>
          <a:p>
            <a:r>
              <a:rPr lang="en-US" sz="1500" i="1" dirty="0"/>
              <a:t>Steven C. </a:t>
            </a:r>
            <a:r>
              <a:rPr lang="en-US" sz="1500" i="1" dirty="0" err="1"/>
              <a:t>Wofsy</a:t>
            </a:r>
            <a:endParaRPr lang="en-US" sz="1500" i="1" baseline="30000" dirty="0"/>
          </a:p>
          <a:p>
            <a:r>
              <a:rPr lang="en-US" sz="1500" b="1" i="1" dirty="0"/>
              <a:t>Jonathan E. Franklin</a:t>
            </a:r>
            <a:endParaRPr lang="en-US" sz="1500" b="1" i="1" baseline="30000" dirty="0"/>
          </a:p>
          <a:p>
            <a:r>
              <a:rPr lang="en-US" sz="1500" i="1" dirty="0"/>
              <a:t>Joshua </a:t>
            </a:r>
            <a:r>
              <a:rPr lang="en-US" sz="1500" i="1" dirty="0" err="1"/>
              <a:t>Benmergui</a:t>
            </a:r>
            <a:endParaRPr lang="en-US" sz="1500" i="1" baseline="30000" dirty="0"/>
          </a:p>
          <a:p>
            <a:r>
              <a:rPr lang="en-US" sz="1500" i="1" dirty="0"/>
              <a:t>Ju </a:t>
            </a:r>
            <a:r>
              <a:rPr lang="en-US" sz="1500" i="1" dirty="0" err="1"/>
              <a:t>Chulakadabba</a:t>
            </a:r>
            <a:endParaRPr lang="en-US" sz="1500" i="1" dirty="0"/>
          </a:p>
          <a:p>
            <a:r>
              <a:rPr lang="en-US" sz="1500" i="1" dirty="0"/>
              <a:t>Maryann Sargent</a:t>
            </a:r>
          </a:p>
          <a:p>
            <a:r>
              <a:rPr lang="en-US" sz="1500" i="1" dirty="0"/>
              <a:t>Bruce Daube</a:t>
            </a:r>
          </a:p>
          <a:p>
            <a:r>
              <a:rPr lang="en-US" sz="1500" i="1" dirty="0"/>
              <a:t>Chris Chan Miller</a:t>
            </a:r>
            <a:r>
              <a:rPr lang="en-US" sz="1500" i="1" baseline="30000" dirty="0"/>
              <a:t>1</a:t>
            </a:r>
            <a:endParaRPr lang="en-US" sz="1500" i="1" dirty="0"/>
          </a:p>
          <a:p>
            <a:r>
              <a:rPr lang="en-US" sz="1500" i="1" dirty="0"/>
              <a:t>Sebastien Roche</a:t>
            </a:r>
            <a:r>
              <a:rPr lang="en-US" sz="1500" i="1" baseline="30000" dirty="0"/>
              <a:t>1</a:t>
            </a:r>
          </a:p>
          <a:p>
            <a:r>
              <a:rPr lang="en-US" sz="1500" i="1" dirty="0"/>
              <a:t>Jonas Wilzewski</a:t>
            </a:r>
            <a:r>
              <a:rPr lang="en-US" sz="1500" i="1" baseline="30000" dirty="0"/>
              <a:t>1</a:t>
            </a:r>
            <a:endParaRPr lang="en-US" sz="1500" i="1" dirty="0"/>
          </a:p>
          <a:p>
            <a:endParaRPr lang="en-US" sz="600" i="1" dirty="0"/>
          </a:p>
          <a:p>
            <a:r>
              <a:rPr lang="en-US" sz="1350" dirty="0"/>
              <a:t>Harvard </a:t>
            </a:r>
            <a:br>
              <a:rPr lang="en-US" sz="1350" dirty="0"/>
            </a:br>
            <a:r>
              <a:rPr lang="en-US" sz="1350" dirty="0"/>
              <a:t>John A. Paulson School of Engineering and Applied Science and Department of Earth and Planetary Science</a:t>
            </a:r>
          </a:p>
          <a:p>
            <a:endParaRPr lang="en-US" sz="600" dirty="0"/>
          </a:p>
          <a:p>
            <a:r>
              <a:rPr lang="en-US" sz="1350" baseline="30000" dirty="0"/>
              <a:t>1 </a:t>
            </a:r>
            <a:r>
              <a:rPr lang="en-US" sz="1350" dirty="0"/>
              <a:t>Also at SAO/CFA.</a:t>
            </a:r>
          </a:p>
        </p:txBody>
      </p:sp>
      <p:sp>
        <p:nvSpPr>
          <p:cNvPr id="6" name="TextBox 5">
            <a:extLst>
              <a:ext uri="{FF2B5EF4-FFF2-40B4-BE49-F238E27FC236}">
                <a16:creationId xmlns:a16="http://schemas.microsoft.com/office/drawing/2014/main" id="{F2B181B4-FF68-D441-9D67-DBA6D4F77921}"/>
              </a:ext>
            </a:extLst>
          </p:cNvPr>
          <p:cNvSpPr txBox="1"/>
          <p:nvPr/>
        </p:nvSpPr>
        <p:spPr>
          <a:xfrm>
            <a:off x="2702938" y="1203259"/>
            <a:ext cx="1731243" cy="3924151"/>
          </a:xfrm>
          <a:prstGeom prst="rect">
            <a:avLst/>
          </a:prstGeom>
          <a:noFill/>
        </p:spPr>
        <p:txBody>
          <a:bodyPr wrap="square" rtlCol="0">
            <a:spAutoFit/>
          </a:bodyPr>
          <a:lstStyle/>
          <a:p>
            <a:r>
              <a:rPr lang="en-US" sz="1500" i="1" dirty="0"/>
              <a:t>Kelly Chance</a:t>
            </a:r>
            <a:endParaRPr lang="en-US" sz="1500" i="1" baseline="30000" dirty="0"/>
          </a:p>
          <a:p>
            <a:r>
              <a:rPr lang="en-US" sz="1500" i="1" dirty="0" err="1"/>
              <a:t>Xiong</a:t>
            </a:r>
            <a:r>
              <a:rPr lang="en-US" sz="1500" i="1" dirty="0"/>
              <a:t> Liu</a:t>
            </a:r>
            <a:endParaRPr lang="en-US" sz="1500" i="1" baseline="30000" dirty="0"/>
          </a:p>
          <a:p>
            <a:r>
              <a:rPr lang="en-US" sz="1500" i="1" dirty="0"/>
              <a:t>Jenna Samra</a:t>
            </a:r>
            <a:endParaRPr lang="en-US" sz="1500" i="1" baseline="30000" dirty="0"/>
          </a:p>
          <a:p>
            <a:r>
              <a:rPr lang="en-US" sz="1500" i="1" dirty="0"/>
              <a:t>Peter </a:t>
            </a:r>
            <a:r>
              <a:rPr lang="en-US" sz="1500" i="1" dirty="0" err="1"/>
              <a:t>Cheimets</a:t>
            </a:r>
            <a:endParaRPr lang="en-US" sz="1500" i="1" dirty="0"/>
          </a:p>
          <a:p>
            <a:r>
              <a:rPr lang="en-US" sz="1500" i="1" dirty="0" err="1"/>
              <a:t>Bingkun</a:t>
            </a:r>
            <a:r>
              <a:rPr lang="en-US" sz="1500" i="1" dirty="0"/>
              <a:t> Luo</a:t>
            </a:r>
          </a:p>
          <a:p>
            <a:r>
              <a:rPr lang="en-US" sz="1500" i="1" dirty="0"/>
              <a:t>Eamon Conway</a:t>
            </a:r>
            <a:endParaRPr lang="en-US" sz="1500" i="1" baseline="30000" dirty="0"/>
          </a:p>
          <a:p>
            <a:r>
              <a:rPr lang="en-US" sz="1500" i="1" dirty="0"/>
              <a:t>Amir </a:t>
            </a:r>
            <a:r>
              <a:rPr lang="en-US" sz="1500" i="1" dirty="0" err="1"/>
              <a:t>Souri</a:t>
            </a:r>
            <a:endParaRPr lang="en-US" sz="1500" i="1" baseline="30000" dirty="0"/>
          </a:p>
          <a:p>
            <a:r>
              <a:rPr lang="en-US" sz="1500" i="1" dirty="0"/>
              <a:t>John Davis</a:t>
            </a:r>
          </a:p>
          <a:p>
            <a:r>
              <a:rPr lang="en-US" sz="1500" i="1" dirty="0"/>
              <a:t>Jacob Hawthorne</a:t>
            </a:r>
          </a:p>
          <a:p>
            <a:r>
              <a:rPr lang="en-US" sz="1500" i="1" dirty="0" err="1"/>
              <a:t>Iouli</a:t>
            </a:r>
            <a:r>
              <a:rPr lang="en-US" sz="1500" i="1" dirty="0"/>
              <a:t> Gordon</a:t>
            </a:r>
          </a:p>
          <a:p>
            <a:endParaRPr lang="en-US" sz="600" i="1" dirty="0"/>
          </a:p>
          <a:p>
            <a:r>
              <a:rPr lang="en-US" sz="1200" dirty="0"/>
              <a:t>Harvard – </a:t>
            </a:r>
          </a:p>
          <a:p>
            <a:r>
              <a:rPr lang="en-US" sz="1200" dirty="0"/>
              <a:t>Smithsonian Center </a:t>
            </a:r>
          </a:p>
          <a:p>
            <a:r>
              <a:rPr lang="en-US" sz="1200" dirty="0"/>
              <a:t>for Astrophysics</a:t>
            </a:r>
          </a:p>
          <a:p>
            <a:endParaRPr lang="en-US" sz="1500" i="1" dirty="0"/>
          </a:p>
          <a:p>
            <a:endParaRPr lang="en-US" sz="1500" i="1" dirty="0"/>
          </a:p>
          <a:p>
            <a:endParaRPr lang="en-US" sz="1500" i="1" dirty="0"/>
          </a:p>
          <a:p>
            <a:endParaRPr lang="en-US" sz="1200" i="1" dirty="0"/>
          </a:p>
        </p:txBody>
      </p:sp>
      <p:sp>
        <p:nvSpPr>
          <p:cNvPr id="8" name="TextBox 7">
            <a:extLst>
              <a:ext uri="{FF2B5EF4-FFF2-40B4-BE49-F238E27FC236}">
                <a16:creationId xmlns:a16="http://schemas.microsoft.com/office/drawing/2014/main" id="{C95C447B-22F8-964A-B0AB-943254DA4088}"/>
              </a:ext>
            </a:extLst>
          </p:cNvPr>
          <p:cNvSpPr txBox="1"/>
          <p:nvPr/>
        </p:nvSpPr>
        <p:spPr>
          <a:xfrm>
            <a:off x="1812141" y="96882"/>
            <a:ext cx="5244082" cy="623248"/>
          </a:xfrm>
          <a:prstGeom prst="rect">
            <a:avLst/>
          </a:prstGeom>
          <a:noFill/>
        </p:spPr>
        <p:txBody>
          <a:bodyPr wrap="square" rtlCol="0">
            <a:spAutoFit/>
          </a:bodyPr>
          <a:lstStyle/>
          <a:p>
            <a:pPr lvl="0" algn="ctr"/>
            <a:r>
              <a:rPr lang="en-US" sz="2100" b="1" dirty="0">
                <a:solidFill>
                  <a:prstClr val="black"/>
                </a:solidFill>
              </a:rPr>
              <a:t>The science team for </a:t>
            </a:r>
            <a:r>
              <a:rPr lang="en-US" sz="2100" b="1" dirty="0" err="1">
                <a:solidFill>
                  <a:prstClr val="black"/>
                </a:solidFill>
              </a:rPr>
              <a:t>MethaneSAT</a:t>
            </a:r>
            <a:r>
              <a:rPr lang="en-US" sz="2100" b="1" dirty="0">
                <a:solidFill>
                  <a:prstClr val="black"/>
                </a:solidFill>
              </a:rPr>
              <a:t>/AIR:</a:t>
            </a:r>
          </a:p>
          <a:p>
            <a:pPr algn="ctr"/>
            <a:endParaRPr lang="en-US" sz="1350" dirty="0"/>
          </a:p>
        </p:txBody>
      </p:sp>
      <p:sp>
        <p:nvSpPr>
          <p:cNvPr id="9" name="TextBox 8">
            <a:extLst>
              <a:ext uri="{FF2B5EF4-FFF2-40B4-BE49-F238E27FC236}">
                <a16:creationId xmlns:a16="http://schemas.microsoft.com/office/drawing/2014/main" id="{FE7E11B8-86F3-9341-8817-AEC0C8C4ABBD}"/>
              </a:ext>
            </a:extLst>
          </p:cNvPr>
          <p:cNvSpPr txBox="1"/>
          <p:nvPr/>
        </p:nvSpPr>
        <p:spPr>
          <a:xfrm>
            <a:off x="6535129" y="1276420"/>
            <a:ext cx="1535194" cy="3370153"/>
          </a:xfrm>
          <a:prstGeom prst="rect">
            <a:avLst/>
          </a:prstGeom>
          <a:noFill/>
        </p:spPr>
        <p:txBody>
          <a:bodyPr wrap="square" rtlCol="0">
            <a:spAutoFit/>
          </a:bodyPr>
          <a:lstStyle/>
          <a:p>
            <a:r>
              <a:rPr lang="en-US" sz="1500" i="1" dirty="0"/>
              <a:t>Sara </a:t>
            </a:r>
            <a:r>
              <a:rPr lang="en-US" sz="1500" i="1" dirty="0" err="1"/>
              <a:t>Mikaloff</a:t>
            </a:r>
            <a:r>
              <a:rPr lang="en-US" sz="1500" i="1" dirty="0"/>
              <a:t>-</a:t>
            </a:r>
          </a:p>
          <a:p>
            <a:r>
              <a:rPr lang="en-US" sz="1500" i="1" dirty="0"/>
              <a:t>  Fletcher</a:t>
            </a:r>
          </a:p>
          <a:p>
            <a:endParaRPr lang="en-US" sz="1500" i="1" dirty="0"/>
          </a:p>
          <a:p>
            <a:r>
              <a:rPr lang="en-US" sz="1500" i="1" dirty="0"/>
              <a:t>and the </a:t>
            </a:r>
          </a:p>
          <a:p>
            <a:r>
              <a:rPr lang="en-US" sz="1500" i="1" dirty="0"/>
              <a:t>New Zealand </a:t>
            </a:r>
          </a:p>
          <a:p>
            <a:r>
              <a:rPr lang="en-US" sz="1500" i="1" dirty="0"/>
              <a:t>Science Team</a:t>
            </a:r>
          </a:p>
          <a:p>
            <a:endParaRPr lang="en-US" sz="1500" i="1" dirty="0"/>
          </a:p>
          <a:p>
            <a:endParaRPr lang="en-US" sz="1500" i="1" dirty="0"/>
          </a:p>
          <a:p>
            <a:endParaRPr lang="en-US" sz="1500" i="1" dirty="0"/>
          </a:p>
          <a:p>
            <a:endParaRPr lang="en-US" sz="1500" i="1" dirty="0"/>
          </a:p>
          <a:p>
            <a:endParaRPr lang="en-US" sz="1500" i="1" dirty="0"/>
          </a:p>
          <a:p>
            <a:pPr lvl="0"/>
            <a:r>
              <a:rPr lang="en-US" sz="1500" i="1" dirty="0">
                <a:solidFill>
                  <a:prstClr val="black"/>
                </a:solidFill>
              </a:rPr>
              <a:t>Kang Sun</a:t>
            </a:r>
          </a:p>
          <a:p>
            <a:pPr lvl="0"/>
            <a:endParaRPr lang="en-US" sz="600" i="1" dirty="0">
              <a:solidFill>
                <a:prstClr val="black"/>
              </a:solidFill>
            </a:endParaRPr>
          </a:p>
          <a:p>
            <a:pPr lvl="0"/>
            <a:r>
              <a:rPr lang="en-US" sz="1200" dirty="0">
                <a:solidFill>
                  <a:prstClr val="black"/>
                </a:solidFill>
              </a:rPr>
              <a:t>U. at Buffalo</a:t>
            </a:r>
          </a:p>
          <a:p>
            <a:endParaRPr lang="en-US" sz="1500" i="1" dirty="0"/>
          </a:p>
        </p:txBody>
      </p:sp>
      <p:pic>
        <p:nvPicPr>
          <p:cNvPr id="11" name="Picture 10">
            <a:extLst>
              <a:ext uri="{FF2B5EF4-FFF2-40B4-BE49-F238E27FC236}">
                <a16:creationId xmlns:a16="http://schemas.microsoft.com/office/drawing/2014/main" id="{45D2BA4D-AC08-0043-A86F-852B4EAD7291}"/>
              </a:ext>
            </a:extLst>
          </p:cNvPr>
          <p:cNvPicPr>
            <a:picLocks noChangeAspect="1"/>
          </p:cNvPicPr>
          <p:nvPr/>
        </p:nvPicPr>
        <p:blipFill>
          <a:blip r:embed="rId6"/>
          <a:stretch>
            <a:fillRect/>
          </a:stretch>
        </p:blipFill>
        <p:spPr>
          <a:xfrm>
            <a:off x="2740868" y="555676"/>
            <a:ext cx="1360602" cy="581657"/>
          </a:xfrm>
          <a:prstGeom prst="rect">
            <a:avLst/>
          </a:prstGeom>
        </p:spPr>
      </p:pic>
      <p:pic>
        <p:nvPicPr>
          <p:cNvPr id="4" name="Picture 3" descr="Text&#10;&#10;Description automatically generated">
            <a:extLst>
              <a:ext uri="{FF2B5EF4-FFF2-40B4-BE49-F238E27FC236}">
                <a16:creationId xmlns:a16="http://schemas.microsoft.com/office/drawing/2014/main" id="{654F54D0-0BA1-4F16-9094-C3CDE9C7ACC3}"/>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504423" y="2934502"/>
            <a:ext cx="956310" cy="683079"/>
          </a:xfrm>
          <a:prstGeom prst="rect">
            <a:avLst/>
          </a:prstGeom>
        </p:spPr>
      </p:pic>
      <p:pic>
        <p:nvPicPr>
          <p:cNvPr id="1026" name="Picture 2">
            <a:extLst>
              <a:ext uri="{FF2B5EF4-FFF2-40B4-BE49-F238E27FC236}">
                <a16:creationId xmlns:a16="http://schemas.microsoft.com/office/drawing/2014/main" id="{FCEBF98B-44D5-5C4A-9082-F07D78074D0F}"/>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r="29720"/>
          <a:stretch/>
        </p:blipFill>
        <p:spPr bwMode="auto">
          <a:xfrm>
            <a:off x="7732138" y="3329760"/>
            <a:ext cx="1292623" cy="37838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D55FC7FE-2DF1-A741-A64F-8771E21BBBAA}"/>
              </a:ext>
            </a:extLst>
          </p:cNvPr>
          <p:cNvSpPr txBox="1"/>
          <p:nvPr/>
        </p:nvSpPr>
        <p:spPr>
          <a:xfrm>
            <a:off x="7855665" y="3867080"/>
            <a:ext cx="1090996" cy="307777"/>
          </a:xfrm>
          <a:prstGeom prst="rect">
            <a:avLst/>
          </a:prstGeom>
          <a:noFill/>
        </p:spPr>
        <p:txBody>
          <a:bodyPr wrap="square" rtlCol="0">
            <a:spAutoFit/>
          </a:bodyPr>
          <a:lstStyle/>
          <a:p>
            <a:r>
              <a:rPr lang="en-US" sz="1400" dirty="0"/>
              <a:t>Rob </a:t>
            </a:r>
            <a:r>
              <a:rPr lang="en-US" sz="1400" dirty="0" err="1"/>
              <a:t>Spurr</a:t>
            </a:r>
            <a:endParaRPr lang="en-US" sz="1400" dirty="0"/>
          </a:p>
        </p:txBody>
      </p:sp>
    </p:spTree>
    <p:extLst>
      <p:ext uri="{BB962C8B-B14F-4D97-AF65-F5344CB8AC3E}">
        <p14:creationId xmlns:p14="http://schemas.microsoft.com/office/powerpoint/2010/main" val="1056841471"/>
      </p:ext>
    </p:extLst>
  </p:cSld>
  <p:clrMapOvr>
    <a:masterClrMapping/>
  </p:clrMapOvr>
</p:sld>
</file>

<file path=ppt/theme/theme1.xml><?xml version="1.0" encoding="utf-8"?>
<a:theme xmlns:a="http://schemas.openxmlformats.org/drawingml/2006/main" name="1_EDF_powerpoint_template">
  <a:themeElements>
    <a:clrScheme name="EDF Colors v4">
      <a:dk1>
        <a:sysClr val="windowText" lastClr="000000"/>
      </a:dk1>
      <a:lt1>
        <a:sysClr val="window" lastClr="FFFFFF"/>
      </a:lt1>
      <a:dk2>
        <a:srgbClr val="00338D"/>
      </a:dk2>
      <a:lt2>
        <a:srgbClr val="999999"/>
      </a:lt2>
      <a:accent1>
        <a:srgbClr val="00338D"/>
      </a:accent1>
      <a:accent2>
        <a:srgbClr val="7BBBB2"/>
      </a:accent2>
      <a:accent3>
        <a:srgbClr val="00985F"/>
      </a:accent3>
      <a:accent4>
        <a:srgbClr val="009FDA"/>
      </a:accent4>
      <a:accent5>
        <a:srgbClr val="E00034"/>
      </a:accent5>
      <a:accent6>
        <a:srgbClr val="9C5FB5"/>
      </a:accent6>
      <a:hlink>
        <a:srgbClr val="00338D"/>
      </a:hlink>
      <a:folHlink>
        <a:srgbClr val="009FDA"/>
      </a:folHlink>
    </a:clrScheme>
    <a:fontScheme name="EDF Them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MethaneSAT PPT template_01.potx  -  Read-Only" id="{B89534D7-AD6A-4D8E-87DC-26B34269C339}" vid="{A13BE1C3-95F8-48C8-ADEB-34D95D8809EA}"/>
    </a:ext>
  </a:extLst>
</a:theme>
</file>

<file path=ppt/theme/theme2.xml><?xml version="1.0" encoding="utf-8"?>
<a:theme xmlns:a="http://schemas.openxmlformats.org/drawingml/2006/main" name="EDF_powerpoint_template">
  <a:themeElements>
    <a:clrScheme name="EDF Colors v4">
      <a:dk1>
        <a:sysClr val="windowText" lastClr="000000"/>
      </a:dk1>
      <a:lt1>
        <a:sysClr val="window" lastClr="FFFFFF"/>
      </a:lt1>
      <a:dk2>
        <a:srgbClr val="00338D"/>
      </a:dk2>
      <a:lt2>
        <a:srgbClr val="999999"/>
      </a:lt2>
      <a:accent1>
        <a:srgbClr val="00338D"/>
      </a:accent1>
      <a:accent2>
        <a:srgbClr val="7BBBB2"/>
      </a:accent2>
      <a:accent3>
        <a:srgbClr val="00985F"/>
      </a:accent3>
      <a:accent4>
        <a:srgbClr val="009FDA"/>
      </a:accent4>
      <a:accent5>
        <a:srgbClr val="E00034"/>
      </a:accent5>
      <a:accent6>
        <a:srgbClr val="9C5FB5"/>
      </a:accent6>
      <a:hlink>
        <a:srgbClr val="00338D"/>
      </a:hlink>
      <a:folHlink>
        <a:srgbClr val="009FDA"/>
      </a:folHlink>
    </a:clrScheme>
    <a:fontScheme name="EDF Them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MethaneSAT PPT template_01.potx  -  Read-Only" id="{B89534D7-AD6A-4D8E-87DC-26B34269C339}" vid="{2CA94995-5697-4202-9723-AB054EEA3AEB}"/>
    </a:ext>
  </a:extLst>
</a:theme>
</file>

<file path=ppt/theme/theme3.xml><?xml version="1.0" encoding="utf-8"?>
<a:theme xmlns:a="http://schemas.openxmlformats.org/drawingml/2006/main" name="Section divider 1">
  <a:themeElements>
    <a:clrScheme name="EDF Colors v4">
      <a:dk1>
        <a:sysClr val="windowText" lastClr="000000"/>
      </a:dk1>
      <a:lt1>
        <a:sysClr val="window" lastClr="FFFFFF"/>
      </a:lt1>
      <a:dk2>
        <a:srgbClr val="00338D"/>
      </a:dk2>
      <a:lt2>
        <a:srgbClr val="999999"/>
      </a:lt2>
      <a:accent1>
        <a:srgbClr val="00338D"/>
      </a:accent1>
      <a:accent2>
        <a:srgbClr val="7BBBB2"/>
      </a:accent2>
      <a:accent3>
        <a:srgbClr val="00985F"/>
      </a:accent3>
      <a:accent4>
        <a:srgbClr val="009FDA"/>
      </a:accent4>
      <a:accent5>
        <a:srgbClr val="E00034"/>
      </a:accent5>
      <a:accent6>
        <a:srgbClr val="9C5FB5"/>
      </a:accent6>
      <a:hlink>
        <a:srgbClr val="00338D"/>
      </a:hlink>
      <a:folHlink>
        <a:srgbClr val="009FDA"/>
      </a:folHlink>
    </a:clrScheme>
    <a:fontScheme name="EDF Them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MethaneSAT PPT template_01.potx  -  Read-Only" id="{B89534D7-AD6A-4D8E-87DC-26B34269C339}" vid="{E85A0531-4E4E-4FF7-B11D-962E6025231E}"/>
    </a:ext>
  </a:extLst>
</a:theme>
</file>

<file path=ppt/theme/theme4.xml><?xml version="1.0" encoding="utf-8"?>
<a:theme xmlns:a="http://schemas.openxmlformats.org/drawingml/2006/main" name="Section divider 2">
  <a:themeElements>
    <a:clrScheme name="EDF Colors v4">
      <a:dk1>
        <a:sysClr val="windowText" lastClr="000000"/>
      </a:dk1>
      <a:lt1>
        <a:sysClr val="window" lastClr="FFFFFF"/>
      </a:lt1>
      <a:dk2>
        <a:srgbClr val="00338D"/>
      </a:dk2>
      <a:lt2>
        <a:srgbClr val="999999"/>
      </a:lt2>
      <a:accent1>
        <a:srgbClr val="00338D"/>
      </a:accent1>
      <a:accent2>
        <a:srgbClr val="7BBBB2"/>
      </a:accent2>
      <a:accent3>
        <a:srgbClr val="00985F"/>
      </a:accent3>
      <a:accent4>
        <a:srgbClr val="009FDA"/>
      </a:accent4>
      <a:accent5>
        <a:srgbClr val="E00034"/>
      </a:accent5>
      <a:accent6>
        <a:srgbClr val="9C5FB5"/>
      </a:accent6>
      <a:hlink>
        <a:srgbClr val="00338D"/>
      </a:hlink>
      <a:folHlink>
        <a:srgbClr val="009FDA"/>
      </a:folHlink>
    </a:clrScheme>
    <a:fontScheme name="EDF Them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MethaneSAT PPT template_01.potx  -  Read-Only" id="{B89534D7-AD6A-4D8E-87DC-26B34269C339}" vid="{00D02F26-1C2E-4584-96B4-5C3CBEC94D96}"/>
    </a:ext>
  </a:extLst>
</a:theme>
</file>

<file path=ppt/theme/theme5.xml><?xml version="1.0" encoding="utf-8"?>
<a:theme xmlns:a="http://schemas.openxmlformats.org/drawingml/2006/main" name="Content slides">
  <a:themeElements>
    <a:clrScheme name="EDF Colors v4">
      <a:dk1>
        <a:sysClr val="windowText" lastClr="000000"/>
      </a:dk1>
      <a:lt1>
        <a:sysClr val="window" lastClr="FFFFFF"/>
      </a:lt1>
      <a:dk2>
        <a:srgbClr val="00338D"/>
      </a:dk2>
      <a:lt2>
        <a:srgbClr val="999999"/>
      </a:lt2>
      <a:accent1>
        <a:srgbClr val="00338D"/>
      </a:accent1>
      <a:accent2>
        <a:srgbClr val="7BBBB2"/>
      </a:accent2>
      <a:accent3>
        <a:srgbClr val="00985F"/>
      </a:accent3>
      <a:accent4>
        <a:srgbClr val="009FDA"/>
      </a:accent4>
      <a:accent5>
        <a:srgbClr val="E00034"/>
      </a:accent5>
      <a:accent6>
        <a:srgbClr val="9C5FB5"/>
      </a:accent6>
      <a:hlink>
        <a:srgbClr val="00338D"/>
      </a:hlink>
      <a:folHlink>
        <a:srgbClr val="009FDA"/>
      </a:folHlink>
    </a:clrScheme>
    <a:fontScheme name="EDF Them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MethaneSAT PPT template_01.potx  -  Read-Only" id="{B89534D7-AD6A-4D8E-87DC-26B34269C339}" vid="{5779768D-598F-49A0-AC1D-64D867ADBEF6}"/>
    </a:ext>
  </a:extLst>
</a:theme>
</file>

<file path=ppt/theme/theme6.xml><?xml version="1.0" encoding="utf-8"?>
<a:theme xmlns:a="http://schemas.openxmlformats.org/drawingml/2006/main" name="End slide 2">
  <a:themeElements>
    <a:clrScheme name="EDF Colors v4">
      <a:dk1>
        <a:sysClr val="windowText" lastClr="000000"/>
      </a:dk1>
      <a:lt1>
        <a:sysClr val="window" lastClr="FFFFFF"/>
      </a:lt1>
      <a:dk2>
        <a:srgbClr val="00338D"/>
      </a:dk2>
      <a:lt2>
        <a:srgbClr val="999999"/>
      </a:lt2>
      <a:accent1>
        <a:srgbClr val="00338D"/>
      </a:accent1>
      <a:accent2>
        <a:srgbClr val="7BBBB2"/>
      </a:accent2>
      <a:accent3>
        <a:srgbClr val="00985F"/>
      </a:accent3>
      <a:accent4>
        <a:srgbClr val="009FDA"/>
      </a:accent4>
      <a:accent5>
        <a:srgbClr val="E00034"/>
      </a:accent5>
      <a:accent6>
        <a:srgbClr val="9C5FB5"/>
      </a:accent6>
      <a:hlink>
        <a:srgbClr val="00338D"/>
      </a:hlink>
      <a:folHlink>
        <a:srgbClr val="009FDA"/>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MethaneSAT PPT template_01.potx  -  Read-Only" id="{B89534D7-AD6A-4D8E-87DC-26B34269C339}" vid="{3EF75ECF-79C3-4E06-A2E2-657EF0044292}"/>
    </a:ext>
  </a:extLst>
</a:theme>
</file>

<file path=ppt/theme/theme7.xml><?xml version="1.0" encoding="utf-8"?>
<a:theme xmlns:a="http://schemas.openxmlformats.org/drawingml/2006/main" name="End slide 2 EDAF">
  <a:themeElements>
    <a:clrScheme name="EDF Colors v4">
      <a:dk1>
        <a:sysClr val="windowText" lastClr="000000"/>
      </a:dk1>
      <a:lt1>
        <a:sysClr val="window" lastClr="FFFFFF"/>
      </a:lt1>
      <a:dk2>
        <a:srgbClr val="00338D"/>
      </a:dk2>
      <a:lt2>
        <a:srgbClr val="999999"/>
      </a:lt2>
      <a:accent1>
        <a:srgbClr val="00338D"/>
      </a:accent1>
      <a:accent2>
        <a:srgbClr val="7BBBB2"/>
      </a:accent2>
      <a:accent3>
        <a:srgbClr val="00985F"/>
      </a:accent3>
      <a:accent4>
        <a:srgbClr val="009FDA"/>
      </a:accent4>
      <a:accent5>
        <a:srgbClr val="E00034"/>
      </a:accent5>
      <a:accent6>
        <a:srgbClr val="9C5FB5"/>
      </a:accent6>
      <a:hlink>
        <a:srgbClr val="00338D"/>
      </a:hlink>
      <a:folHlink>
        <a:srgbClr val="009FDA"/>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MethaneSAT PPT template_01.potx  -  Read-Only" id="{B89534D7-AD6A-4D8E-87DC-26B34269C339}" vid="{16586E1E-B9E9-4DC6-855A-5737E7E085EB}"/>
    </a:ext>
  </a:extLst>
</a:theme>
</file>

<file path=ppt/theme/theme8.xml><?xml version="1.0" encoding="utf-8"?>
<a:theme xmlns:a="http://schemas.openxmlformats.org/drawingml/2006/main" name="Photo slide">
  <a:themeElements>
    <a:clrScheme name="EDF Colors v4">
      <a:dk1>
        <a:sysClr val="windowText" lastClr="000000"/>
      </a:dk1>
      <a:lt1>
        <a:sysClr val="window" lastClr="FFFFFF"/>
      </a:lt1>
      <a:dk2>
        <a:srgbClr val="00338D"/>
      </a:dk2>
      <a:lt2>
        <a:srgbClr val="999999"/>
      </a:lt2>
      <a:accent1>
        <a:srgbClr val="00338D"/>
      </a:accent1>
      <a:accent2>
        <a:srgbClr val="7BBBB2"/>
      </a:accent2>
      <a:accent3>
        <a:srgbClr val="00985F"/>
      </a:accent3>
      <a:accent4>
        <a:srgbClr val="009FDA"/>
      </a:accent4>
      <a:accent5>
        <a:srgbClr val="E00034"/>
      </a:accent5>
      <a:accent6>
        <a:srgbClr val="9C5FB5"/>
      </a:accent6>
      <a:hlink>
        <a:srgbClr val="00338D"/>
      </a:hlink>
      <a:folHlink>
        <a:srgbClr val="009FDA"/>
      </a:folHlink>
    </a:clrScheme>
    <a:fontScheme name="EDF Them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MethaneSAT PPT template_01.potx  -  Read-Only" id="{B89534D7-AD6A-4D8E-87DC-26B34269C339}" vid="{F5C8A2BB-A5AB-40E9-8FDF-1C8EB3494629}"/>
    </a:ext>
  </a:extLst>
</a:theme>
</file>

<file path=ppt/theme/theme9.xml><?xml version="1.0" encoding="utf-8"?>
<a:theme xmlns:a="http://schemas.openxmlformats.org/drawingml/2006/main" name="Dark slide (use for pauses in presentation)">
  <a:themeElements>
    <a:clrScheme name="EDF Colors v4">
      <a:dk1>
        <a:sysClr val="windowText" lastClr="000000"/>
      </a:dk1>
      <a:lt1>
        <a:sysClr val="window" lastClr="FFFFFF"/>
      </a:lt1>
      <a:dk2>
        <a:srgbClr val="00338D"/>
      </a:dk2>
      <a:lt2>
        <a:srgbClr val="999999"/>
      </a:lt2>
      <a:accent1>
        <a:srgbClr val="00338D"/>
      </a:accent1>
      <a:accent2>
        <a:srgbClr val="7BBBB2"/>
      </a:accent2>
      <a:accent3>
        <a:srgbClr val="00985F"/>
      </a:accent3>
      <a:accent4>
        <a:srgbClr val="009FDA"/>
      </a:accent4>
      <a:accent5>
        <a:srgbClr val="E00034"/>
      </a:accent5>
      <a:accent6>
        <a:srgbClr val="9C5FB5"/>
      </a:accent6>
      <a:hlink>
        <a:srgbClr val="00338D"/>
      </a:hlink>
      <a:folHlink>
        <a:srgbClr val="009FDA"/>
      </a:folHlink>
    </a:clrScheme>
    <a:fontScheme name="EDF Them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MethaneSAT PPT template_01.potx  -  Read-Only" id="{B89534D7-AD6A-4D8E-87DC-26B34269C339}" vid="{164238C5-1F8B-4581-9806-E86F3B79445B}"/>
    </a:ext>
  </a:extLst>
</a:theme>
</file>

<file path=ppt/theme/theme10.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11.xml><?xml version="1.0" encoding="utf-8"?>
<a:theme xmlns:a="http://schemas.openxmlformats.org/drawingml/2006/main" name="GlowVTI">
  <a:themeElements>
    <a:clrScheme name="AnalogousFromLightSeed_2SEEDS">
      <a:dk1>
        <a:srgbClr val="000000"/>
      </a:dk1>
      <a:lt1>
        <a:srgbClr val="FFFFFF"/>
      </a:lt1>
      <a:dk2>
        <a:srgbClr val="272441"/>
      </a:dk2>
      <a:lt2>
        <a:srgbClr val="E2E7E8"/>
      </a:lt2>
      <a:accent1>
        <a:srgbClr val="BA8D7F"/>
      </a:accent1>
      <a:accent2>
        <a:srgbClr val="C6969E"/>
      </a:accent2>
      <a:accent3>
        <a:srgbClr val="B2A280"/>
      </a:accent3>
      <a:accent4>
        <a:srgbClr val="7FA1BA"/>
      </a:accent4>
      <a:accent5>
        <a:srgbClr val="969EC6"/>
      </a:accent5>
      <a:accent6>
        <a:srgbClr val="8E7FBA"/>
      </a:accent6>
      <a:hlink>
        <a:srgbClr val="5D8A99"/>
      </a:hlink>
      <a:folHlink>
        <a:srgbClr val="7F7F7F"/>
      </a:folHlink>
    </a:clrScheme>
    <a:fontScheme name="Blur">
      <a:majorFont>
        <a:latin typeface="Bell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lowVTI" id="{D5B5AA20-F6D3-43B8-AF6B-ECAF69256418}" vid="{93025AB5-1D44-4CD3-9BC3-729F6E11E040}"/>
    </a:ext>
  </a:extLst>
</a:theme>
</file>

<file path=ppt/theme/theme1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MethaneSAT PPT template_01</Template>
  <TotalTime>8518</TotalTime>
  <Words>2784</Words>
  <Application>Microsoft Macintosh PowerPoint</Application>
  <PresentationFormat>On-screen Show (16:9)</PresentationFormat>
  <Paragraphs>511</Paragraphs>
  <Slides>35</Slides>
  <Notes>13</Notes>
  <HiddenSlides>0</HiddenSlides>
  <MMClips>0</MMClips>
  <ScaleCrop>false</ScaleCrop>
  <HeadingPairs>
    <vt:vector size="6" baseType="variant">
      <vt:variant>
        <vt:lpstr>Fonts Used</vt:lpstr>
      </vt:variant>
      <vt:variant>
        <vt:i4>9</vt:i4>
      </vt:variant>
      <vt:variant>
        <vt:lpstr>Theme</vt:lpstr>
      </vt:variant>
      <vt:variant>
        <vt:i4>11</vt:i4>
      </vt:variant>
      <vt:variant>
        <vt:lpstr>Slide Titles</vt:lpstr>
      </vt:variant>
      <vt:variant>
        <vt:i4>35</vt:i4>
      </vt:variant>
    </vt:vector>
  </HeadingPairs>
  <TitlesOfParts>
    <vt:vector size="55" baseType="lpstr">
      <vt:lpstr>Google Sans</vt:lpstr>
      <vt:lpstr>Arial</vt:lpstr>
      <vt:lpstr>Arial Narrow</vt:lpstr>
      <vt:lpstr>Avenir Next LT Pro</vt:lpstr>
      <vt:lpstr>Bell MT</vt:lpstr>
      <vt:lpstr>Calibri</vt:lpstr>
      <vt:lpstr>Cambria Math</vt:lpstr>
      <vt:lpstr>Helvetica</vt:lpstr>
      <vt:lpstr>Times New Roman</vt:lpstr>
      <vt:lpstr>1_EDF_powerpoint_template</vt:lpstr>
      <vt:lpstr>EDF_powerpoint_template</vt:lpstr>
      <vt:lpstr>Section divider 1</vt:lpstr>
      <vt:lpstr>Section divider 2</vt:lpstr>
      <vt:lpstr>Content slides</vt:lpstr>
      <vt:lpstr>End slide 2</vt:lpstr>
      <vt:lpstr>End slide 2 EDAF</vt:lpstr>
      <vt:lpstr>Photo slide</vt:lpstr>
      <vt:lpstr>Dark slide (use for pauses in presentation)</vt:lpstr>
      <vt:lpstr>Office Theme</vt:lpstr>
      <vt:lpstr>GlowVTI</vt:lpstr>
      <vt:lpstr>The MethaneSAT Mission</vt:lpstr>
      <vt:lpstr>PowerPoint Presentation</vt:lpstr>
      <vt:lpstr>PowerPoint Presentation</vt:lpstr>
      <vt:lpstr>PowerPoint Presentation</vt:lpstr>
      <vt:lpstr>PowerPoint Presentation</vt:lpstr>
      <vt:lpstr>PowerPoint Presentation</vt:lpstr>
      <vt:lpstr>PowerPoint Presentation</vt:lpstr>
      <vt:lpstr>Observing Modes</vt:lpstr>
      <vt:lpstr>PowerPoint Presentation</vt:lpstr>
      <vt:lpstr>PowerPoint Presentation</vt:lpstr>
      <vt:lpstr>PowerPoint Presentation</vt:lpstr>
      <vt:lpstr>MethaneSAT Mission Phases</vt:lpstr>
      <vt:lpstr>Tasking the Spacecraft:   Target Selection and Mission Planning</vt:lpstr>
      <vt:lpstr>We are tasked with measuring and monitoring methane emissions  from at least 80% of global oil and gas production.</vt:lpstr>
      <vt:lpstr>How do we deploy MethaneSAT to plan our target scans? We developed a comprehensive spacecraft tasking software led by Josh Benmergui.</vt:lpstr>
      <vt:lpstr>Our ability to scan targets is also limited by cloud cover.</vt:lpstr>
      <vt:lpstr>MethaneSAT Data Products</vt:lpstr>
      <vt:lpstr>MethaneSAT SDPS  Data Processing Flow Overview</vt:lpstr>
      <vt:lpstr>Algorithm Development Strategy MethaneAIR &amp; OSSE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Control Release Experiments</vt:lpstr>
      <vt:lpstr>Comparison between the two methods: DI vs mIME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MethaneSAT PowerPoint Template</dc:title>
  <dc:creator>Cassandra Ely</dc:creator>
  <cp:lastModifiedBy>Liu, Xiong</cp:lastModifiedBy>
  <cp:revision>191</cp:revision>
  <dcterms:created xsi:type="dcterms:W3CDTF">2020-06-12T17:44:05Z</dcterms:created>
  <dcterms:modified xsi:type="dcterms:W3CDTF">2022-07-15T19:15:15Z</dcterms:modified>
</cp:coreProperties>
</file>